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notesSlides/notesSlide55.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0"/>
  </p:notesMasterIdLst>
  <p:sldIdLst>
    <p:sldId id="256" r:id="rId2"/>
    <p:sldId id="355" r:id="rId3"/>
    <p:sldId id="337" r:id="rId4"/>
    <p:sldId id="257" r:id="rId5"/>
    <p:sldId id="265" r:id="rId6"/>
    <p:sldId id="279" r:id="rId7"/>
    <p:sldId id="277" r:id="rId8"/>
    <p:sldId id="460" r:id="rId9"/>
    <p:sldId id="258" r:id="rId10"/>
    <p:sldId id="281" r:id="rId11"/>
    <p:sldId id="462" r:id="rId12"/>
    <p:sldId id="356" r:id="rId13"/>
    <p:sldId id="259" r:id="rId14"/>
    <p:sldId id="260" r:id="rId15"/>
    <p:sldId id="471" r:id="rId16"/>
    <p:sldId id="366" r:id="rId17"/>
    <p:sldId id="367" r:id="rId18"/>
    <p:sldId id="357" r:id="rId19"/>
    <p:sldId id="292" r:id="rId20"/>
    <p:sldId id="264" r:id="rId21"/>
    <p:sldId id="358" r:id="rId22"/>
    <p:sldId id="303" r:id="rId23"/>
    <p:sldId id="449" r:id="rId24"/>
    <p:sldId id="311" r:id="rId25"/>
    <p:sldId id="359" r:id="rId26"/>
    <p:sldId id="293" r:id="rId27"/>
    <p:sldId id="324" r:id="rId28"/>
    <p:sldId id="348" r:id="rId29"/>
    <p:sldId id="347" r:id="rId30"/>
    <p:sldId id="452" r:id="rId31"/>
    <p:sldId id="453" r:id="rId32"/>
    <p:sldId id="288" r:id="rId33"/>
    <p:sldId id="454" r:id="rId34"/>
    <p:sldId id="456" r:id="rId35"/>
    <p:sldId id="457" r:id="rId36"/>
    <p:sldId id="458" r:id="rId37"/>
    <p:sldId id="287" r:id="rId38"/>
    <p:sldId id="290" r:id="rId39"/>
    <p:sldId id="472" r:id="rId40"/>
    <p:sldId id="467" r:id="rId41"/>
    <p:sldId id="304" r:id="rId42"/>
    <p:sldId id="291" r:id="rId43"/>
    <p:sldId id="470" r:id="rId44"/>
    <p:sldId id="469" r:id="rId45"/>
    <p:sldId id="429" r:id="rId46"/>
    <p:sldId id="405" r:id="rId47"/>
    <p:sldId id="360" r:id="rId48"/>
    <p:sldId id="473" r:id="rId49"/>
    <p:sldId id="474" r:id="rId50"/>
    <p:sldId id="475" r:id="rId51"/>
    <p:sldId id="476" r:id="rId52"/>
    <p:sldId id="466" r:id="rId53"/>
    <p:sldId id="468" r:id="rId54"/>
    <p:sldId id="478" r:id="rId55"/>
    <p:sldId id="479" r:id="rId56"/>
    <p:sldId id="485" r:id="rId57"/>
    <p:sldId id="486" r:id="rId58"/>
    <p:sldId id="487" r:id="rId59"/>
    <p:sldId id="488" r:id="rId60"/>
    <p:sldId id="464" r:id="rId61"/>
    <p:sldId id="465" r:id="rId62"/>
    <p:sldId id="477" r:id="rId63"/>
    <p:sldId id="463" r:id="rId64"/>
    <p:sldId id="349" r:id="rId65"/>
    <p:sldId id="489" r:id="rId66"/>
    <p:sldId id="483" r:id="rId67"/>
    <p:sldId id="484" r:id="rId68"/>
    <p:sldId id="480" r:id="rId69"/>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ns de Jong" initials="Hd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CC66"/>
    <a:srgbClr val="FF3300"/>
    <a:srgbClr val="007A37"/>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2" autoAdjust="0"/>
    <p:restoredTop sz="94628" autoAdjust="0"/>
  </p:normalViewPr>
  <p:slideViewPr>
    <p:cSldViewPr>
      <p:cViewPr varScale="1">
        <p:scale>
          <a:sx n="146" d="100"/>
          <a:sy n="146" d="100"/>
        </p:scale>
        <p:origin x="-540" y="-9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6A203D-5BB1-439B-9A8B-0C4974EC0C08}" type="datetimeFigureOut">
              <a:rPr lang="nl-NL" smtClean="0"/>
              <a:pPr/>
              <a:t>22-2-2018</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9ECD2A-2AC8-46C2-8FC7-36BC96A5D084}" type="slidenum">
              <a:rPr lang="nl-NL" smtClean="0"/>
              <a:pPr/>
              <a:t>‹nr.›</a:t>
            </a:fld>
            <a:endParaRPr lang="nl-NL"/>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a:t>
            </a:fld>
            <a:endParaRPr 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a:t>
            </a:fld>
            <a:endParaRPr 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a:t>
            </a:fld>
            <a:endParaRPr 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a:t>
            </a:fld>
            <a:endParaRPr 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a:t>
            </a:fld>
            <a:endParaRPr lang="nl-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a:t>
            </a:fld>
            <a:endParaRPr 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17</a:t>
            </a:fld>
            <a:endParaRPr lang="nl-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18</a:t>
            </a:fld>
            <a:endParaRPr 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19</a:t>
            </a:fld>
            <a:endParaRPr lang="nl-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20</a:t>
            </a:fld>
            <a:endParaRPr lang="nl-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21</a:t>
            </a:fld>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a:t>
            </a:fld>
            <a:endParaRPr 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22</a:t>
            </a:fld>
            <a:endParaRPr lang="nl-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23</a:t>
            </a:fld>
            <a:endParaRPr lang="nl-N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24</a:t>
            </a:fld>
            <a:endParaRPr lang="nl-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25</a:t>
            </a:fld>
            <a:endParaRPr lang="nl-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26</a:t>
            </a:fld>
            <a:endParaRPr lang="nl-N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27</a:t>
            </a:fld>
            <a:endParaRPr lang="nl-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28</a:t>
            </a:fld>
            <a:endParaRPr lang="nl-N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en-US" dirty="0" smtClean="0"/>
              <a:t>The LED has polarity. The long</a:t>
            </a:r>
            <a:r>
              <a:rPr lang="en-US" baseline="0" dirty="0" smtClean="0"/>
              <a:t> wire is the + side, the short wire is minus. You must connect LEDs such that the minus side of the LED is closest to the minus on the board and the plus side is of the LED is closest to the plus on the board – which is for this LED provided by the </a:t>
            </a:r>
            <a:r>
              <a:rPr lang="en-US" baseline="0" dirty="0" err="1" smtClean="0"/>
              <a:t>Arduino</a:t>
            </a:r>
            <a:r>
              <a:rPr lang="en-US" baseline="0" dirty="0" smtClean="0"/>
              <a:t> pin.</a:t>
            </a:r>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29</a:t>
            </a:fld>
            <a:endParaRPr lang="nl-N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30</a:t>
            </a:fld>
            <a:endParaRPr lang="nl-N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32</a:t>
            </a:fld>
            <a:endParaRPr lang="nl-N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a:t>
            </a:fld>
            <a:endParaRPr 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33</a:t>
            </a:fld>
            <a:endParaRPr lang="nl-N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34</a:t>
            </a:fld>
            <a:endParaRPr lang="nl-N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35</a:t>
            </a:fld>
            <a:endParaRPr lang="nl-N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36</a:t>
            </a:fld>
            <a:endParaRPr lang="nl-N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37</a:t>
            </a:fld>
            <a:endParaRPr lang="nl-N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38</a:t>
            </a:fld>
            <a:endParaRPr lang="nl-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41</a:t>
            </a:fld>
            <a:endParaRPr lang="nl-N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42</a:t>
            </a:fld>
            <a:endParaRPr lang="nl-N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45</a:t>
            </a:fld>
            <a:endParaRPr lang="nl-N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46</a:t>
            </a:fld>
            <a:endParaRPr lang="nl-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a:t>
            </a:fld>
            <a:endParaRPr lang="nl-N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47</a:t>
            </a:fld>
            <a:endParaRPr lang="nl-N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48</a:t>
            </a:fld>
            <a:endParaRPr lang="nl-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49</a:t>
            </a:fld>
            <a:endParaRPr lang="nl-N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50</a:t>
            </a:fld>
            <a:endParaRPr lang="nl-N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51</a:t>
            </a:fld>
            <a:endParaRPr lang="nl-NL"/>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54</a:t>
            </a:fld>
            <a:endParaRPr lang="nl-N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55</a:t>
            </a:fld>
            <a:endParaRPr lang="nl-NL"/>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56</a:t>
            </a:fld>
            <a:endParaRPr lang="nl-NL"/>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57</a:t>
            </a:fld>
            <a:endParaRPr lang="nl-NL"/>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58</a:t>
            </a:fld>
            <a:endParaRPr 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a:t>
            </a:fld>
            <a:endParaRPr lang="nl-NL"/>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59</a:t>
            </a:fld>
            <a:endParaRPr lang="nl-NL"/>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60</a:t>
            </a:fld>
            <a:endParaRPr lang="nl-N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61</a:t>
            </a:fld>
            <a:endParaRPr lang="nl-N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63</a:t>
            </a:fld>
            <a:endParaRPr lang="nl-N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64</a:t>
            </a:fld>
            <a:endParaRPr lang="nl-N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66</a:t>
            </a:fld>
            <a:endParaRPr lang="nl-NL"/>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68</a:t>
            </a:fld>
            <a:endParaRPr 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a:t>
            </a:fld>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a:t>
            </a:fld>
            <a:endParaRPr 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a:t>
            </a:fld>
            <a:endParaRPr lang="nl-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a:t>
            </a:fld>
            <a:endParaRPr 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33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solidFill>
                  <a:schemeClr val="bg1"/>
                </a:solidFill>
              </a:defRPr>
            </a:lvl1pPr>
          </a:lstStyle>
          <a:p>
            <a:r>
              <a:rPr lang="nl-NL" smtClean="0"/>
              <a:t>Klik om de stijl te bewerken</a:t>
            </a:r>
            <a:endParaRPr lang="nl-NL"/>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om het opmaakprofiel van de modelondertitel te bewerken</a:t>
            </a:r>
            <a:endParaRPr lang="nl-N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9" name="Tijdelijke aanduiding voor dianummer 8"/>
          <p:cNvSpPr>
            <a:spLocks noGrp="1"/>
          </p:cNvSpPr>
          <p:nvPr>
            <p:ph type="sldNum" sz="quarter" idx="12"/>
          </p:nvPr>
        </p:nvSpPr>
        <p:spPr/>
        <p:txBody>
          <a:bodyPr/>
          <a:lstStyle>
            <a:lvl1pPr>
              <a:defRPr>
                <a:solidFill>
                  <a:srgbClr val="FF0000"/>
                </a:solidFill>
              </a:defRPr>
            </a:lvl1pPr>
          </a:lstStyle>
          <a:p>
            <a:fld id="{6802DAD7-DC19-4A9E-93C3-E71314786426}" type="slidenum">
              <a:rPr lang="nl-NL" smtClean="0"/>
              <a:pPr/>
              <a:t>‹nr.›</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cheidingsblad">
    <p:bg>
      <p:bgPr>
        <a:solidFill>
          <a:srgbClr val="00CC66"/>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67544" y="2139702"/>
            <a:ext cx="8229600" cy="857250"/>
          </a:xfrm>
        </p:spPr>
        <p:txBody>
          <a:bodyPr>
            <a:noAutofit/>
          </a:bodyPr>
          <a:lstStyle>
            <a:lvl1pPr>
              <a:defRPr sz="7200">
                <a:solidFill>
                  <a:schemeClr val="bg1"/>
                </a:solidFill>
              </a:defRPr>
            </a:lvl1pPr>
          </a:lstStyle>
          <a:p>
            <a:r>
              <a:rPr lang="nl-NL" smtClean="0"/>
              <a:t>Klik om de stijl te bewerken</a:t>
            </a:r>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dirty="0" smtClean="0"/>
              <a:t>Klik om de stijl te bewerken</a:t>
            </a:r>
            <a:endParaRPr lang="nl-NL" dirty="0"/>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6" name="Tijdelijke aanduiding voor dianummer 5"/>
          <p:cNvSpPr>
            <a:spLocks noGrp="1"/>
          </p:cNvSpPr>
          <p:nvPr>
            <p:ph type="sldNum" sz="quarter" idx="4"/>
          </p:nvPr>
        </p:nvSpPr>
        <p:spPr>
          <a:xfrm>
            <a:off x="8172400" y="4767263"/>
            <a:ext cx="514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802DAD7-DC19-4A9E-93C3-E71314786426}" type="slidenum">
              <a:rPr lang="nl-NL" smtClean="0"/>
              <a:pPr/>
              <a:t>‹nr.›</a:t>
            </a:fld>
            <a:endParaRPr lang="nl-NL" dirty="0"/>
          </a:p>
        </p:txBody>
      </p:sp>
      <p:sp>
        <p:nvSpPr>
          <p:cNvPr id="9" name="Tekstvak 8"/>
          <p:cNvSpPr txBox="1"/>
          <p:nvPr userDrawn="1"/>
        </p:nvSpPr>
        <p:spPr>
          <a:xfrm>
            <a:off x="0" y="4712613"/>
            <a:ext cx="2051720" cy="261610"/>
          </a:xfrm>
          <a:prstGeom prst="rect">
            <a:avLst/>
          </a:prstGeom>
          <a:noFill/>
        </p:spPr>
        <p:txBody>
          <a:bodyPr wrap="square" rtlCol="0">
            <a:spAutoFit/>
          </a:bodyPr>
          <a:lstStyle/>
          <a:p>
            <a:r>
              <a:rPr lang="en-US" sz="1100" dirty="0" smtClean="0"/>
              <a:t>Hans de </a:t>
            </a:r>
            <a:r>
              <a:rPr lang="en-US" sz="1100" dirty="0" err="1" smtClean="0"/>
              <a:t>Jong</a:t>
            </a:r>
            <a:r>
              <a:rPr lang="en-US" sz="1100" dirty="0" smtClean="0"/>
              <a:t> / Gerhard </a:t>
            </a:r>
            <a:r>
              <a:rPr lang="en-US" sz="1100" dirty="0" err="1" smtClean="0"/>
              <a:t>Hepp</a:t>
            </a:r>
            <a:endParaRPr lang="nl-NL" sz="1100" dirty="0"/>
          </a:p>
        </p:txBody>
      </p:sp>
      <p:pic>
        <p:nvPicPr>
          <p:cNvPr id="1026" name="Picture 2" descr="Y:\GitHub\scratchClient-Tutorials\scratchClientExtension\Icons\Logo-name256.png"/>
          <p:cNvPicPr>
            <a:picLocks noChangeAspect="1" noChangeArrowheads="1"/>
          </p:cNvPicPr>
          <p:nvPr userDrawn="1"/>
        </p:nvPicPr>
        <p:blipFill>
          <a:blip r:embed="rId14" cstate="print"/>
          <a:srcRect/>
          <a:stretch>
            <a:fillRect/>
          </a:stretch>
        </p:blipFill>
        <p:spPr bwMode="auto">
          <a:xfrm>
            <a:off x="8526446" y="14858"/>
            <a:ext cx="611204" cy="699542"/>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179388" indent="-179388"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447675" indent="-193675"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627063" indent="-161925"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806450" indent="-1397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985838" indent="-142875" algn="l" defTabSz="896938"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sdejongehv/scratchClient-Tutorial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github.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5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6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smtClean="0"/>
              <a:t>Physical</a:t>
            </a:r>
            <a:r>
              <a:rPr lang="nl-NL" dirty="0" smtClean="0"/>
              <a:t> </a:t>
            </a:r>
            <a:r>
              <a:rPr lang="nl-NL" dirty="0" err="1" smtClean="0"/>
              <a:t>computing</a:t>
            </a:r>
            <a:r>
              <a:rPr lang="nl-NL" dirty="0" smtClean="0"/>
              <a:t> </a:t>
            </a:r>
            <a:r>
              <a:rPr lang="nl-NL" dirty="0" err="1" smtClean="0"/>
              <a:t>from</a:t>
            </a:r>
            <a:r>
              <a:rPr lang="nl-NL" dirty="0" smtClean="0"/>
              <a:t> Scratch </a:t>
            </a:r>
            <a:r>
              <a:rPr lang="nl-NL" dirty="0" err="1" smtClean="0"/>
              <a:t>using</a:t>
            </a:r>
            <a:r>
              <a:rPr lang="nl-NL" dirty="0" smtClean="0"/>
              <a:t> </a:t>
            </a:r>
            <a:r>
              <a:rPr lang="nl-NL" dirty="0" err="1" smtClean="0"/>
              <a:t>scratchClient</a:t>
            </a:r>
            <a:r>
              <a:rPr lang="nl-NL" dirty="0" smtClean="0"/>
              <a:t> – </a:t>
            </a:r>
            <a:r>
              <a:rPr lang="nl-NL" b="1" dirty="0" smtClean="0"/>
              <a:t>Beginners</a:t>
            </a:r>
            <a:br>
              <a:rPr lang="nl-NL" b="1" dirty="0" smtClean="0"/>
            </a:br>
            <a:r>
              <a:rPr lang="nl-NL" dirty="0" smtClean="0"/>
              <a:t/>
            </a:r>
            <a:br>
              <a:rPr lang="nl-NL" dirty="0" smtClean="0"/>
            </a:br>
            <a:r>
              <a:rPr lang="en-US" sz="3600" i="1" dirty="0" smtClean="0"/>
              <a:t>Co</a:t>
            </a:r>
            <a:r>
              <a:rPr lang="nl-NL" sz="3600" i="1" dirty="0" err="1" smtClean="0"/>
              <a:t>ntrol</a:t>
            </a:r>
            <a:r>
              <a:rPr lang="nl-NL" sz="3600" i="1" dirty="0" smtClean="0"/>
              <a:t> </a:t>
            </a:r>
            <a:r>
              <a:rPr lang="nl-NL" sz="3600" i="1" dirty="0" err="1" smtClean="0"/>
              <a:t>servos</a:t>
            </a:r>
            <a:r>
              <a:rPr lang="nl-NL" sz="3600" i="1" dirty="0" smtClean="0"/>
              <a:t>, </a:t>
            </a:r>
            <a:r>
              <a:rPr lang="nl-NL" sz="3600" i="1" dirty="0" err="1" smtClean="0"/>
              <a:t>LEDs</a:t>
            </a:r>
            <a:r>
              <a:rPr lang="nl-NL" sz="3600" i="1" dirty="0" smtClean="0"/>
              <a:t> and more </a:t>
            </a:r>
            <a:r>
              <a:rPr lang="nl-NL" sz="3600" i="1" dirty="0" err="1" smtClean="0"/>
              <a:t>from</a:t>
            </a:r>
            <a:r>
              <a:rPr lang="nl-NL" sz="3600" i="1" dirty="0" smtClean="0"/>
              <a:t> Scratch </a:t>
            </a:r>
            <a:r>
              <a:rPr lang="nl-NL" sz="3600" i="1" dirty="0" err="1" smtClean="0"/>
              <a:t>using</a:t>
            </a:r>
            <a:r>
              <a:rPr lang="nl-NL" sz="3600" i="1" dirty="0" smtClean="0"/>
              <a:t> </a:t>
            </a:r>
            <a:r>
              <a:rPr lang="nl-NL" sz="3600" i="1" dirty="0" err="1" smtClean="0"/>
              <a:t>RPi</a:t>
            </a:r>
            <a:r>
              <a:rPr lang="nl-NL" sz="3600" i="1" dirty="0" smtClean="0"/>
              <a:t>, </a:t>
            </a:r>
            <a:r>
              <a:rPr lang="nl-NL" sz="3600" i="1" dirty="0" err="1" smtClean="0"/>
              <a:t>Arduino</a:t>
            </a:r>
            <a:r>
              <a:rPr lang="nl-NL" sz="3600" i="1" dirty="0" smtClean="0"/>
              <a:t>, </a:t>
            </a:r>
            <a:r>
              <a:rPr lang="nl-NL" sz="3600" i="1" dirty="0" err="1" smtClean="0"/>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lnSpcReduction="10000"/>
          </a:bodyPr>
          <a:lstStyle/>
          <a:p>
            <a:r>
              <a:rPr lang="en-US" dirty="0" smtClean="0">
                <a:solidFill>
                  <a:schemeClr val="bg1"/>
                </a:solidFill>
              </a:rPr>
              <a:t>Hans de </a:t>
            </a:r>
            <a:r>
              <a:rPr lang="en-US" dirty="0" err="1" smtClean="0">
                <a:solidFill>
                  <a:schemeClr val="bg1"/>
                </a:solidFill>
              </a:rPr>
              <a:t>Jong</a:t>
            </a:r>
            <a:r>
              <a:rPr lang="en-US" dirty="0" smtClean="0">
                <a:solidFill>
                  <a:schemeClr val="bg1"/>
                </a:solidFill>
              </a:rPr>
              <a:t> &amp; Gerhard </a:t>
            </a:r>
            <a:r>
              <a:rPr lang="en-US" dirty="0" err="1" smtClean="0">
                <a:solidFill>
                  <a:schemeClr val="bg1"/>
                </a:solidFill>
              </a:rPr>
              <a:t>Hepp</a:t>
            </a:r>
            <a:endParaRPr lang="en-US" dirty="0" smtClean="0">
              <a:solidFill>
                <a:schemeClr val="bg1"/>
              </a:solidFill>
            </a:endParaRPr>
          </a:p>
          <a:p>
            <a:r>
              <a:rPr lang="en-US" dirty="0" smtClean="0">
                <a:solidFill>
                  <a:schemeClr val="bg1"/>
                </a:solidFill>
              </a:rPr>
              <a:t>Pi And More 10 1/2</a:t>
            </a:r>
          </a:p>
          <a:p>
            <a:r>
              <a:rPr lang="en-US" dirty="0" smtClean="0">
                <a:solidFill>
                  <a:schemeClr val="bg1"/>
                </a:solidFill>
              </a:rPr>
              <a:t>Stuttgart – 24 February 2018 </a:t>
            </a:r>
            <a:endParaRPr lang="nl-NL"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339502"/>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339502"/>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987574"/>
            <a:ext cx="1728192" cy="18722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987574"/>
            <a:ext cx="4608512" cy="266429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3B   .</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10</a:t>
            </a:fld>
            <a:endParaRPr lang="nl-NL" dirty="0"/>
          </a:p>
        </p:txBody>
      </p:sp>
      <p:sp>
        <p:nvSpPr>
          <p:cNvPr id="8" name="Rechthoek 7"/>
          <p:cNvSpPr/>
          <p:nvPr/>
        </p:nvSpPr>
        <p:spPr>
          <a:xfrm>
            <a:off x="539552" y="1347614"/>
            <a:ext cx="108012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2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p:nvPr/>
        </p:nvCxnSpPr>
        <p:spPr>
          <a:xfrm>
            <a:off x="2411760" y="1851670"/>
            <a:ext cx="108012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380312" y="3867894"/>
            <a:ext cx="1691680"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380312" y="4083918"/>
            <a:ext cx="1691680"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 (today: you)</a:t>
            </a:r>
            <a:endParaRPr lang="nl-NL" sz="1050" dirty="0"/>
          </a:p>
        </p:txBody>
      </p:sp>
      <p:sp>
        <p:nvSpPr>
          <p:cNvPr id="44" name="Rechthoek 43"/>
          <p:cNvSpPr/>
          <p:nvPr/>
        </p:nvSpPr>
        <p:spPr>
          <a:xfrm>
            <a:off x="7380312" y="4443958"/>
            <a:ext cx="1691680"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 (today: you)</a:t>
            </a:r>
          </a:p>
        </p:txBody>
      </p:sp>
      <p:sp>
        <p:nvSpPr>
          <p:cNvPr id="42" name="Rechthoek 41"/>
          <p:cNvSpPr/>
          <p:nvPr/>
        </p:nvSpPr>
        <p:spPr>
          <a:xfrm>
            <a:off x="1619672" y="1347614"/>
            <a:ext cx="79208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Scratch 2 extension for </a:t>
            </a:r>
            <a:r>
              <a:rPr lang="en-US" sz="900" dirty="0" err="1" smtClean="0"/>
              <a:t>scratchClient</a:t>
            </a:r>
            <a:endParaRPr lang="nl-NL" sz="900" dirty="0"/>
          </a:p>
        </p:txBody>
      </p:sp>
      <p:cxnSp>
        <p:nvCxnSpPr>
          <p:cNvPr id="52" name="Rechte verbindingslijn met pijl 51"/>
          <p:cNvCxnSpPr/>
          <p:nvPr/>
        </p:nvCxnSpPr>
        <p:spPr>
          <a:xfrm flipV="1">
            <a:off x="4211960" y="2283718"/>
            <a:ext cx="0" cy="288032"/>
          </a:xfrm>
          <a:prstGeom prst="straightConnector1">
            <a:avLst/>
          </a:prstGeom>
          <a:ln w="25400">
            <a:solidFill>
              <a:srgbClr val="00CC66"/>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a:xfrm>
            <a:off x="683568" y="1851670"/>
            <a:ext cx="1368152"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3"/>
          <p:cNvSpPr>
            <a:spLocks noGrp="1"/>
          </p:cNvSpPr>
          <p:nvPr>
            <p:ph type="title"/>
          </p:nvPr>
        </p:nvSpPr>
        <p:spPr/>
        <p:txBody>
          <a:bodyPr/>
          <a:lstStyle/>
          <a:p>
            <a:r>
              <a:rPr lang="en-US" dirty="0" smtClean="0"/>
              <a:t>Choose what you want to do</a:t>
            </a:r>
            <a:endParaRPr lang="nl-NL" dirty="0"/>
          </a:p>
        </p:txBody>
      </p:sp>
      <p:sp>
        <p:nvSpPr>
          <p:cNvPr id="5" name="Tijdelijke aanduiding voor inhoud 4"/>
          <p:cNvSpPr>
            <a:spLocks noGrp="1"/>
          </p:cNvSpPr>
          <p:nvPr>
            <p:ph idx="1"/>
          </p:nvPr>
        </p:nvSpPr>
        <p:spPr/>
        <p:txBody>
          <a:bodyPr>
            <a:normAutofit fontScale="85000" lnSpcReduction="10000"/>
          </a:bodyPr>
          <a:lstStyle/>
          <a:p>
            <a:r>
              <a:rPr lang="en-US" dirty="0" smtClean="0"/>
              <a:t>Workshop is for everyone, from beginners to experts.</a:t>
            </a:r>
          </a:p>
          <a:p>
            <a:r>
              <a:rPr lang="en-US" dirty="0" smtClean="0"/>
              <a:t>Not enough time to do all, so choose what you want to do.</a:t>
            </a:r>
          </a:p>
          <a:p>
            <a:r>
              <a:rPr lang="en-US" dirty="0" smtClean="0"/>
              <a:t>Yellow slides have background information and you can skip them if you want or look at it later</a:t>
            </a:r>
          </a:p>
          <a:p>
            <a:r>
              <a:rPr lang="en-US" dirty="0" smtClean="0"/>
              <a:t>Recommended</a:t>
            </a:r>
          </a:p>
          <a:p>
            <a:pPr lvl="1"/>
            <a:r>
              <a:rPr lang="en-US" dirty="0" smtClean="0"/>
              <a:t>All: learn to configure </a:t>
            </a:r>
            <a:r>
              <a:rPr lang="en-US" dirty="0" err="1" smtClean="0"/>
              <a:t>scratchClient</a:t>
            </a:r>
            <a:r>
              <a:rPr lang="en-US" dirty="0" smtClean="0"/>
              <a:t> by doing LEDs (digital out) and Button (digital in)</a:t>
            </a:r>
          </a:p>
          <a:p>
            <a:pPr lvl="1"/>
            <a:r>
              <a:rPr lang="en-US" dirty="0" smtClean="0"/>
              <a:t>All: try it out in Scratch</a:t>
            </a:r>
          </a:p>
          <a:p>
            <a:pPr lvl="1"/>
            <a:r>
              <a:rPr lang="en-US" dirty="0" smtClean="0"/>
              <a:t>After that: select further topics from separate files </a:t>
            </a:r>
          </a:p>
          <a:p>
            <a:pPr lvl="2"/>
            <a:r>
              <a:rPr lang="en-US" dirty="0" smtClean="0"/>
              <a:t>Intermediate level </a:t>
            </a:r>
          </a:p>
          <a:p>
            <a:pPr lvl="2"/>
            <a:r>
              <a:rPr lang="en-US" dirty="0" smtClean="0"/>
              <a:t>Advanced level</a:t>
            </a:r>
          </a:p>
          <a:p>
            <a:pPr lvl="2"/>
            <a:r>
              <a:rPr lang="en-US" dirty="0" smtClean="0"/>
              <a:t>Expert level</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11</a:t>
            </a:fld>
            <a:endParaRPr lang="nl-N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2: Getting to know the components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a:t>
            </a:fld>
            <a:endParaRPr lang="nl-NL"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Breadboard</a:t>
            </a:r>
            <a:endParaRPr lang="nl-NL" dirty="0"/>
          </a:p>
        </p:txBody>
      </p:sp>
      <p:sp>
        <p:nvSpPr>
          <p:cNvPr id="3" name="Tijdelijke aanduiding voor inhoud 2"/>
          <p:cNvSpPr>
            <a:spLocks noGrp="1"/>
          </p:cNvSpPr>
          <p:nvPr>
            <p:ph idx="1"/>
          </p:nvPr>
        </p:nvSpPr>
        <p:spPr>
          <a:xfrm>
            <a:off x="457200" y="1200151"/>
            <a:ext cx="3754760" cy="2739751"/>
          </a:xfrm>
        </p:spPr>
        <p:txBody>
          <a:bodyPr>
            <a:normAutofit/>
          </a:bodyPr>
          <a:lstStyle/>
          <a:p>
            <a:r>
              <a:rPr lang="en-US" sz="1800" dirty="0" smtClean="0"/>
              <a:t>Used to quickly build electronic circuits</a:t>
            </a:r>
          </a:p>
          <a:p>
            <a:r>
              <a:rPr lang="en-US" sz="1800" dirty="0" smtClean="0"/>
              <a:t>Note the 2 rails for + (VCC) and – (GND)</a:t>
            </a:r>
          </a:p>
          <a:p>
            <a:r>
              <a:rPr lang="en-US" sz="1800" dirty="0" smtClean="0"/>
              <a:t>Note on every column (vertical) the 2 bars with 5 interconnected holes each.</a:t>
            </a:r>
            <a:endParaRPr lang="nl-NL" sz="1800" dirty="0"/>
          </a:p>
        </p:txBody>
      </p:sp>
      <p:pic>
        <p:nvPicPr>
          <p:cNvPr id="1027" name="Picture 3" descr="C:\Users\M5810video\Documents\Weekendschool\Github\Weekendschool-PiAndMore\PiAndMore\Part-1--Breadboard\Breadboard.png"/>
          <p:cNvPicPr>
            <a:picLocks noChangeAspect="1" noChangeArrowheads="1"/>
          </p:cNvPicPr>
          <p:nvPr/>
        </p:nvPicPr>
        <p:blipFill>
          <a:blip r:embed="rId3" cstate="print"/>
          <a:srcRect/>
          <a:stretch>
            <a:fillRect/>
          </a:stretch>
        </p:blipFill>
        <p:spPr bwMode="auto">
          <a:xfrm>
            <a:off x="4211960" y="843558"/>
            <a:ext cx="4821480" cy="3537754"/>
          </a:xfrm>
          <a:prstGeom prst="rect">
            <a:avLst/>
          </a:prstGeom>
          <a:noFill/>
        </p:spPr>
      </p:pic>
      <p:pic>
        <p:nvPicPr>
          <p:cNvPr id="1028" name="Picture 4" descr="C:\Users\M5810video\Documents\Weekendschool\Github\Weekendschool-PiAndMore\PiAndMore\Part-1--Breadboard\mb-400.jpg"/>
          <p:cNvPicPr>
            <a:picLocks noChangeAspect="1" noChangeArrowheads="1"/>
          </p:cNvPicPr>
          <p:nvPr/>
        </p:nvPicPr>
        <p:blipFill>
          <a:blip r:embed="rId4" cstate="print"/>
          <a:srcRect l="8401" t="23495" r="9385" b="21223"/>
          <a:stretch>
            <a:fillRect/>
          </a:stretch>
        </p:blipFill>
        <p:spPr bwMode="auto">
          <a:xfrm rot="10800000">
            <a:off x="1187624" y="3003798"/>
            <a:ext cx="2570131" cy="1728192"/>
          </a:xfrm>
          <a:prstGeom prst="rect">
            <a:avLst/>
          </a:prstGeom>
          <a:noFill/>
        </p:spPr>
      </p:pic>
      <p:sp>
        <p:nvSpPr>
          <p:cNvPr id="6" name="Tijdelijke aanduiding voor dianummer 5"/>
          <p:cNvSpPr>
            <a:spLocks noGrp="1"/>
          </p:cNvSpPr>
          <p:nvPr>
            <p:ph type="sldNum" sz="quarter" idx="12"/>
          </p:nvPr>
        </p:nvSpPr>
        <p:spPr/>
        <p:txBody>
          <a:bodyPr/>
          <a:lstStyle/>
          <a:p>
            <a:fld id="{6802DAD7-DC19-4A9E-93C3-E71314786426}" type="slidenum">
              <a:rPr lang="nl-NL" smtClean="0"/>
              <a:pPr/>
              <a:t>13</a:t>
            </a:fld>
            <a:endParaRPr lang="nl-N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Looking at the </a:t>
            </a:r>
            <a:r>
              <a:rPr lang="en-US" dirty="0" err="1" smtClean="0"/>
              <a:t>Arduino</a:t>
            </a:r>
            <a:r>
              <a:rPr lang="en-US" dirty="0" smtClean="0"/>
              <a:t> </a:t>
            </a:r>
            <a:r>
              <a:rPr lang="en-US" dirty="0" err="1" smtClean="0"/>
              <a:t>Nano</a:t>
            </a:r>
            <a:r>
              <a:rPr lang="en-US" dirty="0" smtClean="0"/>
              <a:t> extension board</a:t>
            </a:r>
            <a:endParaRPr lang="nl-NL" dirty="0"/>
          </a:p>
        </p:txBody>
      </p:sp>
      <p:pic>
        <p:nvPicPr>
          <p:cNvPr id="4" name="Picture 2" descr="C:\Users\M5810video\Documents\Weekendschool\Pi And More\Funduino shield.JPG"/>
          <p:cNvPicPr>
            <a:picLocks noChangeAspect="1" noChangeArrowheads="1"/>
          </p:cNvPicPr>
          <p:nvPr/>
        </p:nvPicPr>
        <p:blipFill>
          <a:blip r:embed="rId3" cstate="print"/>
          <a:srcRect/>
          <a:stretch>
            <a:fillRect/>
          </a:stretch>
        </p:blipFill>
        <p:spPr bwMode="auto">
          <a:xfrm rot="10800000">
            <a:off x="1907704" y="1419622"/>
            <a:ext cx="3495367" cy="3071044"/>
          </a:xfrm>
          <a:prstGeom prst="rect">
            <a:avLst/>
          </a:prstGeom>
          <a:noFill/>
        </p:spPr>
      </p:pic>
      <p:pic>
        <p:nvPicPr>
          <p:cNvPr id="2050" name="Picture 2"/>
          <p:cNvPicPr>
            <a:picLocks noChangeAspect="1" noChangeArrowheads="1"/>
          </p:cNvPicPr>
          <p:nvPr/>
        </p:nvPicPr>
        <p:blipFill>
          <a:blip r:embed="rId4" cstate="print"/>
          <a:srcRect/>
          <a:stretch>
            <a:fillRect/>
          </a:stretch>
        </p:blipFill>
        <p:spPr bwMode="auto">
          <a:xfrm rot="10800000">
            <a:off x="5868144" y="2452876"/>
            <a:ext cx="2520280" cy="1082536"/>
          </a:xfrm>
          <a:prstGeom prst="rect">
            <a:avLst/>
          </a:prstGeom>
          <a:noFill/>
          <a:ln w="9525">
            <a:noFill/>
            <a:miter lim="800000"/>
            <a:headEnd/>
            <a:tailEnd/>
          </a:ln>
        </p:spPr>
      </p:pic>
      <p:sp>
        <p:nvSpPr>
          <p:cNvPr id="6" name="Tekstvak 5"/>
          <p:cNvSpPr txBox="1"/>
          <p:nvPr/>
        </p:nvSpPr>
        <p:spPr>
          <a:xfrm>
            <a:off x="5796136" y="1059582"/>
            <a:ext cx="2160240" cy="369332"/>
          </a:xfrm>
          <a:prstGeom prst="rect">
            <a:avLst/>
          </a:prstGeom>
          <a:noFill/>
        </p:spPr>
        <p:txBody>
          <a:bodyPr wrap="square" rtlCol="0">
            <a:spAutoFit/>
          </a:bodyPr>
          <a:lstStyle/>
          <a:p>
            <a:r>
              <a:rPr lang="en-US" dirty="0" smtClean="0"/>
              <a:t>9V power socket</a:t>
            </a:r>
            <a:endParaRPr lang="nl-NL" dirty="0"/>
          </a:p>
        </p:txBody>
      </p:sp>
      <p:sp>
        <p:nvSpPr>
          <p:cNvPr id="9" name="Tekstvak 8"/>
          <p:cNvSpPr txBox="1"/>
          <p:nvPr/>
        </p:nvSpPr>
        <p:spPr>
          <a:xfrm>
            <a:off x="6372200" y="1563638"/>
            <a:ext cx="2160240" cy="646331"/>
          </a:xfrm>
          <a:prstGeom prst="rect">
            <a:avLst/>
          </a:prstGeom>
          <a:noFill/>
        </p:spPr>
        <p:txBody>
          <a:bodyPr wrap="square" rtlCol="0">
            <a:spAutoFit/>
          </a:bodyPr>
          <a:lstStyle/>
          <a:p>
            <a:r>
              <a:rPr lang="en-US" dirty="0" err="1" smtClean="0"/>
              <a:t>Arduino</a:t>
            </a:r>
            <a:r>
              <a:rPr lang="en-US" dirty="0" smtClean="0"/>
              <a:t> </a:t>
            </a:r>
            <a:r>
              <a:rPr lang="en-US" dirty="0" err="1" smtClean="0"/>
              <a:t>Nano</a:t>
            </a:r>
            <a:r>
              <a:rPr lang="en-US" dirty="0" smtClean="0"/>
              <a:t> with 328P processor</a:t>
            </a:r>
            <a:endParaRPr lang="nl-NL" dirty="0"/>
          </a:p>
        </p:txBody>
      </p:sp>
      <p:sp>
        <p:nvSpPr>
          <p:cNvPr id="13" name="Tekstvak 12"/>
          <p:cNvSpPr txBox="1"/>
          <p:nvPr/>
        </p:nvSpPr>
        <p:spPr>
          <a:xfrm>
            <a:off x="6516216" y="3651870"/>
            <a:ext cx="2160240" cy="369332"/>
          </a:xfrm>
          <a:prstGeom prst="rect">
            <a:avLst/>
          </a:prstGeom>
          <a:noFill/>
        </p:spPr>
        <p:txBody>
          <a:bodyPr wrap="square" rtlCol="0">
            <a:spAutoFit/>
          </a:bodyPr>
          <a:lstStyle/>
          <a:p>
            <a:pPr algn="r"/>
            <a:r>
              <a:rPr lang="en-US" dirty="0" smtClean="0"/>
              <a:t>Micro USB port</a:t>
            </a:r>
            <a:endParaRPr lang="nl-NL" dirty="0"/>
          </a:p>
        </p:txBody>
      </p:sp>
      <p:sp>
        <p:nvSpPr>
          <p:cNvPr id="17" name="Tekstvak 16"/>
          <p:cNvSpPr txBox="1"/>
          <p:nvPr/>
        </p:nvSpPr>
        <p:spPr>
          <a:xfrm>
            <a:off x="0" y="1131590"/>
            <a:ext cx="2411760" cy="1569660"/>
          </a:xfrm>
          <a:prstGeom prst="rect">
            <a:avLst/>
          </a:prstGeom>
          <a:noFill/>
        </p:spPr>
        <p:txBody>
          <a:bodyPr wrap="square" rtlCol="0">
            <a:spAutoFit/>
          </a:bodyPr>
          <a:lstStyle/>
          <a:p>
            <a:r>
              <a:rPr lang="en-US" sz="1600" dirty="0" smtClean="0"/>
              <a:t>Per GPIO signal 3 headers: </a:t>
            </a:r>
          </a:p>
          <a:p>
            <a:r>
              <a:rPr lang="en-US" sz="1600" dirty="0" smtClean="0"/>
              <a:t>S (blue = signal)</a:t>
            </a:r>
          </a:p>
          <a:p>
            <a:r>
              <a:rPr lang="en-US" sz="1600" dirty="0" smtClean="0"/>
              <a:t>V (red = VCC = +) </a:t>
            </a:r>
          </a:p>
          <a:p>
            <a:r>
              <a:rPr lang="en-US" sz="1600" dirty="0" smtClean="0"/>
              <a:t>G (black = GND = -)</a:t>
            </a:r>
          </a:p>
          <a:p>
            <a:r>
              <a:rPr lang="en-US" sz="1600" i="1" dirty="0" smtClean="0"/>
              <a:t>(very handy to e.g. </a:t>
            </a:r>
          </a:p>
          <a:p>
            <a:r>
              <a:rPr lang="en-US" sz="1600" i="1" dirty="0" smtClean="0"/>
              <a:t>connect servos) </a:t>
            </a:r>
          </a:p>
        </p:txBody>
      </p:sp>
      <p:cxnSp>
        <p:nvCxnSpPr>
          <p:cNvPr id="18" name="Rechte verbindingslijn met pijl 17"/>
          <p:cNvCxnSpPr/>
          <p:nvPr/>
        </p:nvCxnSpPr>
        <p:spPr>
          <a:xfrm>
            <a:off x="1619672" y="1779662"/>
            <a:ext cx="72008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Rechte verbindingslijn met pijl 21"/>
          <p:cNvCxnSpPr/>
          <p:nvPr/>
        </p:nvCxnSpPr>
        <p:spPr>
          <a:xfrm>
            <a:off x="1763688" y="2067694"/>
            <a:ext cx="504056" cy="144016"/>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p:nvPr/>
        </p:nvCxnSpPr>
        <p:spPr>
          <a:xfrm>
            <a:off x="1403648" y="1563638"/>
            <a:ext cx="1152128" cy="360040"/>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Rechte verbindingslijn met pijl 35"/>
          <p:cNvCxnSpPr>
            <a:stCxn id="6" idx="1"/>
          </p:cNvCxnSpPr>
          <p:nvPr/>
        </p:nvCxnSpPr>
        <p:spPr>
          <a:xfrm flipH="1">
            <a:off x="5364088" y="1244248"/>
            <a:ext cx="432048" cy="535414"/>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Rechte verbindingslijn met pijl 38"/>
          <p:cNvCxnSpPr/>
          <p:nvPr/>
        </p:nvCxnSpPr>
        <p:spPr>
          <a:xfrm>
            <a:off x="7236296" y="2139702"/>
            <a:ext cx="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V="1">
            <a:off x="8244408" y="3179172"/>
            <a:ext cx="0" cy="47269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2411760" y="4659982"/>
            <a:ext cx="2160240" cy="369332"/>
          </a:xfrm>
          <a:prstGeom prst="rect">
            <a:avLst/>
          </a:prstGeom>
          <a:noFill/>
        </p:spPr>
        <p:txBody>
          <a:bodyPr wrap="square" rtlCol="0">
            <a:spAutoFit/>
          </a:bodyPr>
          <a:lstStyle/>
          <a:p>
            <a:pPr algn="ctr"/>
            <a:r>
              <a:rPr lang="en-US" dirty="0" smtClean="0"/>
              <a:t>Digital ports</a:t>
            </a:r>
            <a:endParaRPr lang="nl-NL" dirty="0"/>
          </a:p>
        </p:txBody>
      </p:sp>
      <p:sp>
        <p:nvSpPr>
          <p:cNvPr id="45" name="Rechteraccolade 44"/>
          <p:cNvSpPr/>
          <p:nvPr/>
        </p:nvSpPr>
        <p:spPr>
          <a:xfrm rot="5400000">
            <a:off x="3383868" y="3399842"/>
            <a:ext cx="288032" cy="2376264"/>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6" name="Rechteraccolade 45"/>
          <p:cNvSpPr/>
          <p:nvPr/>
        </p:nvSpPr>
        <p:spPr>
          <a:xfrm rot="16200000" flipV="1">
            <a:off x="2735796" y="663538"/>
            <a:ext cx="288032" cy="1224136"/>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7" name="Tekstvak 46"/>
          <p:cNvSpPr txBox="1"/>
          <p:nvPr/>
        </p:nvSpPr>
        <p:spPr>
          <a:xfrm>
            <a:off x="1907704" y="555526"/>
            <a:ext cx="2880320" cy="553998"/>
          </a:xfrm>
          <a:prstGeom prst="rect">
            <a:avLst/>
          </a:prstGeom>
          <a:noFill/>
        </p:spPr>
        <p:txBody>
          <a:bodyPr wrap="square" rtlCol="0">
            <a:spAutoFit/>
          </a:bodyPr>
          <a:lstStyle/>
          <a:p>
            <a:pPr algn="ctr"/>
            <a:r>
              <a:rPr lang="en-US" dirty="0" smtClean="0"/>
              <a:t>Analog ports </a:t>
            </a:r>
            <a:r>
              <a:rPr lang="en-US" sz="1200" dirty="0" smtClean="0"/>
              <a:t>(most can be used as digital ports as well)</a:t>
            </a:r>
            <a:endParaRPr lang="nl-NL" dirty="0"/>
          </a:p>
        </p:txBody>
      </p:sp>
      <p:sp>
        <p:nvSpPr>
          <p:cNvPr id="48" name="Tekstvak 47"/>
          <p:cNvSpPr txBox="1"/>
          <p:nvPr/>
        </p:nvSpPr>
        <p:spPr>
          <a:xfrm>
            <a:off x="6948264" y="4011910"/>
            <a:ext cx="1440160" cy="369332"/>
          </a:xfrm>
          <a:prstGeom prst="rect">
            <a:avLst/>
          </a:prstGeom>
          <a:noFill/>
        </p:spPr>
        <p:txBody>
          <a:bodyPr wrap="square" rtlCol="0">
            <a:spAutoFit/>
          </a:bodyPr>
          <a:lstStyle/>
          <a:p>
            <a:r>
              <a:rPr lang="en-US" dirty="0" smtClean="0"/>
              <a:t>Reset button</a:t>
            </a:r>
            <a:endParaRPr lang="nl-NL" dirty="0"/>
          </a:p>
        </p:txBody>
      </p:sp>
      <p:cxnSp>
        <p:nvCxnSpPr>
          <p:cNvPr id="49" name="Rechte verbindingslijn met pijl 48"/>
          <p:cNvCxnSpPr/>
          <p:nvPr/>
        </p:nvCxnSpPr>
        <p:spPr>
          <a:xfrm flipV="1">
            <a:off x="6876256" y="3147814"/>
            <a:ext cx="0" cy="115212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kstvak 51"/>
          <p:cNvSpPr txBox="1"/>
          <p:nvPr/>
        </p:nvSpPr>
        <p:spPr>
          <a:xfrm>
            <a:off x="5796136" y="699542"/>
            <a:ext cx="1440160" cy="369332"/>
          </a:xfrm>
          <a:prstGeom prst="rect">
            <a:avLst/>
          </a:prstGeom>
          <a:noFill/>
        </p:spPr>
        <p:txBody>
          <a:bodyPr wrap="square" rtlCol="0">
            <a:spAutoFit/>
          </a:bodyPr>
          <a:lstStyle/>
          <a:p>
            <a:r>
              <a:rPr lang="en-US" dirty="0" smtClean="0"/>
              <a:t>Reset button</a:t>
            </a:r>
            <a:endParaRPr lang="nl-NL" dirty="0"/>
          </a:p>
        </p:txBody>
      </p:sp>
      <p:cxnSp>
        <p:nvCxnSpPr>
          <p:cNvPr id="53" name="Rechte verbindingslijn met pijl 52"/>
          <p:cNvCxnSpPr/>
          <p:nvPr/>
        </p:nvCxnSpPr>
        <p:spPr>
          <a:xfrm flipH="1">
            <a:off x="4499992" y="915566"/>
            <a:ext cx="1296144" cy="64807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ijdelijke aanduiding voor dianummer 22"/>
          <p:cNvSpPr>
            <a:spLocks noGrp="1"/>
          </p:cNvSpPr>
          <p:nvPr>
            <p:ph type="sldNum" sz="quarter" idx="12"/>
          </p:nvPr>
        </p:nvSpPr>
        <p:spPr/>
        <p:txBody>
          <a:bodyPr/>
          <a:lstStyle/>
          <a:p>
            <a:fld id="{6802DAD7-DC19-4A9E-93C3-E71314786426}" type="slidenum">
              <a:rPr lang="nl-NL" smtClean="0"/>
              <a:pPr/>
              <a:t>14</a:t>
            </a:fld>
            <a:endParaRPr lang="nl-NL"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1080119"/>
          </a:xfrm>
        </p:spPr>
        <p:txBody>
          <a:bodyPr>
            <a:normAutofit/>
          </a:bodyPr>
          <a:lstStyle/>
          <a:p>
            <a:r>
              <a:rPr lang="en-US" dirty="0" smtClean="0"/>
              <a:t>What the final board looks like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
        <p:nvSpPr>
          <p:cNvPr id="7" name="Tekstvak 6"/>
          <p:cNvSpPr txBox="1"/>
          <p:nvPr/>
        </p:nvSpPr>
        <p:spPr>
          <a:xfrm>
            <a:off x="6588224" y="1635646"/>
            <a:ext cx="2232248" cy="830997"/>
          </a:xfrm>
          <a:prstGeom prst="rect">
            <a:avLst/>
          </a:prstGeom>
          <a:noFill/>
        </p:spPr>
        <p:txBody>
          <a:bodyPr wrap="square" rtlCol="0">
            <a:spAutoFit/>
          </a:bodyPr>
          <a:lstStyle/>
          <a:p>
            <a:r>
              <a:rPr lang="en-US" sz="2400" dirty="0" smtClean="0"/>
              <a:t>… at the end of the basic level</a:t>
            </a:r>
            <a:endParaRPr lang="nl-NL" sz="2400" dirty="0"/>
          </a:p>
        </p:txBody>
      </p:sp>
      <p:sp>
        <p:nvSpPr>
          <p:cNvPr id="6" name="Afgeronde rechthoek 5"/>
          <p:cNvSpPr/>
          <p:nvPr/>
        </p:nvSpPr>
        <p:spPr>
          <a:xfrm>
            <a:off x="2051720" y="1563638"/>
            <a:ext cx="252028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Other picture to be made</a:t>
            </a:r>
            <a:endParaRPr lang="nl-NL"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507288" cy="1080119"/>
          </a:xfrm>
        </p:spPr>
        <p:txBody>
          <a:bodyPr>
            <a:normAutofit fontScale="90000"/>
          </a:bodyPr>
          <a:lstStyle/>
          <a:p>
            <a:r>
              <a:rPr lang="en-US" dirty="0" smtClean="0"/>
              <a:t>… at the end of the intermediate level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 and at the end of the advanced level</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17</a:t>
            </a:fld>
            <a:endParaRPr lang="nl-NL" dirty="0"/>
          </a:p>
        </p:txBody>
      </p:sp>
      <p:pic>
        <p:nvPicPr>
          <p:cNvPr id="2050" name="Picture 2" descr="C:\Users\M5810video\Pictures\Picasa\Exports\20170621\P1030900.JPG"/>
          <p:cNvPicPr>
            <a:picLocks noChangeAspect="1" noChangeArrowheads="1"/>
          </p:cNvPicPr>
          <p:nvPr/>
        </p:nvPicPr>
        <p:blipFill>
          <a:blip r:embed="rId3" cstate="print"/>
          <a:srcRect/>
          <a:stretch>
            <a:fillRect/>
          </a:stretch>
        </p:blipFill>
        <p:spPr bwMode="auto">
          <a:xfrm>
            <a:off x="1763688" y="1059582"/>
            <a:ext cx="5202702" cy="4083918"/>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85800" y="1597819"/>
            <a:ext cx="8062664" cy="1910035"/>
          </a:xfrm>
        </p:spPr>
        <p:txBody>
          <a:bodyPr>
            <a:normAutofit fontScale="90000"/>
          </a:bodyPr>
          <a:lstStyle/>
          <a:p>
            <a:pPr algn="ctr"/>
            <a:r>
              <a:rPr lang="en-US" dirty="0" smtClean="0"/>
              <a:t>Part 3: Loading the sketch in the </a:t>
            </a:r>
            <a:r>
              <a:rPr lang="en-US" dirty="0" err="1" smtClean="0"/>
              <a:t>Arduino</a:t>
            </a:r>
            <a:r>
              <a:rPr lang="en-US" dirty="0" smtClean="0"/>
              <a:t/>
            </a:r>
            <a:br>
              <a:rPr lang="en-US" dirty="0" smtClean="0"/>
            </a:br>
            <a:r>
              <a:rPr lang="en-US" dirty="0" smtClean="0"/>
              <a:t>(optional)</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18</a:t>
            </a:fld>
            <a:endParaRPr lang="nl-NL"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Preparing for programming the </a:t>
            </a:r>
            <a:r>
              <a:rPr lang="en-US" dirty="0" err="1" smtClean="0"/>
              <a:t>Arduino</a:t>
            </a:r>
            <a:r>
              <a:rPr lang="en-US" dirty="0" smtClean="0"/>
              <a:t> </a:t>
            </a:r>
            <a:r>
              <a:rPr lang="en-US" dirty="0" err="1" smtClean="0"/>
              <a:t>Nano</a:t>
            </a:r>
            <a:endParaRPr lang="nl-NL" dirty="0"/>
          </a:p>
        </p:txBody>
      </p:sp>
      <p:sp>
        <p:nvSpPr>
          <p:cNvPr id="3" name="Tijdelijke aanduiding voor inhoud 2"/>
          <p:cNvSpPr>
            <a:spLocks noGrp="1"/>
          </p:cNvSpPr>
          <p:nvPr>
            <p:ph idx="1"/>
          </p:nvPr>
        </p:nvSpPr>
        <p:spPr/>
        <p:txBody>
          <a:bodyPr/>
          <a:lstStyle/>
          <a:p>
            <a:r>
              <a:rPr lang="en-US" dirty="0" smtClean="0"/>
              <a:t>The </a:t>
            </a:r>
            <a:r>
              <a:rPr lang="en-US" dirty="0" err="1" smtClean="0"/>
              <a:t>Arduino</a:t>
            </a:r>
            <a:r>
              <a:rPr lang="en-US" dirty="0" smtClean="0"/>
              <a:t> needs to run a program (in </a:t>
            </a:r>
            <a:r>
              <a:rPr lang="en-US" dirty="0" err="1" smtClean="0"/>
              <a:t>Arduino</a:t>
            </a:r>
            <a:r>
              <a:rPr lang="en-US" dirty="0" smtClean="0"/>
              <a:t> terms: sketch) so that it can communicate with the Raspberry Pi and understand the messages from </a:t>
            </a:r>
            <a:r>
              <a:rPr lang="en-US" dirty="0" err="1" smtClean="0"/>
              <a:t>scratchClient</a:t>
            </a:r>
            <a:r>
              <a:rPr lang="en-US" dirty="0" smtClean="0"/>
              <a:t>.</a:t>
            </a:r>
          </a:p>
          <a:p>
            <a:r>
              <a:rPr lang="en-US" dirty="0" smtClean="0"/>
              <a:t>We need to start putting that in.</a:t>
            </a:r>
          </a:p>
          <a:p>
            <a:pPr lvl="1"/>
            <a:r>
              <a:rPr lang="en-US" dirty="0" smtClean="0"/>
              <a:t>However that has already been done, so you can skip the next slide, unless you want to try for yourself.</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19</a:t>
            </a:fld>
            <a:endParaRPr lang="nl-N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 Introduction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a:t>
            </a:fld>
            <a:endParaRPr lang="nl-N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Uploading </a:t>
            </a:r>
            <a:r>
              <a:rPr lang="en-US" dirty="0" err="1" smtClean="0"/>
              <a:t>scratchClient</a:t>
            </a:r>
            <a:r>
              <a:rPr lang="en-US" dirty="0" smtClean="0"/>
              <a:t> to the </a:t>
            </a:r>
            <a:r>
              <a:rPr lang="en-US" dirty="0" err="1" smtClean="0"/>
              <a:t>Arduino</a:t>
            </a:r>
            <a:endParaRPr lang="nl-NL" dirty="0"/>
          </a:p>
        </p:txBody>
      </p:sp>
      <p:sp>
        <p:nvSpPr>
          <p:cNvPr id="3" name="Tijdelijke aanduiding voor inhoud 2"/>
          <p:cNvSpPr>
            <a:spLocks noGrp="1"/>
          </p:cNvSpPr>
          <p:nvPr>
            <p:ph idx="1"/>
          </p:nvPr>
        </p:nvSpPr>
        <p:spPr>
          <a:xfrm>
            <a:off x="457200" y="1200150"/>
            <a:ext cx="4762872" cy="3603847"/>
          </a:xfrm>
        </p:spPr>
        <p:txBody>
          <a:bodyPr>
            <a:normAutofit fontScale="85000" lnSpcReduction="10000"/>
          </a:bodyPr>
          <a:lstStyle/>
          <a:p>
            <a:r>
              <a:rPr lang="en-US" sz="1800" dirty="0" smtClean="0"/>
              <a:t>Navigate to the </a:t>
            </a:r>
            <a:r>
              <a:rPr lang="en-US" sz="1800" dirty="0" err="1" smtClean="0"/>
              <a:t>scratchClient</a:t>
            </a:r>
            <a:r>
              <a:rPr lang="en-US" sz="1800" dirty="0" smtClean="0"/>
              <a:t> sketch for </a:t>
            </a:r>
            <a:r>
              <a:rPr lang="en-US" sz="1800" dirty="0" err="1" smtClean="0"/>
              <a:t>Arduino</a:t>
            </a:r>
            <a:r>
              <a:rPr lang="en-US" sz="1800" dirty="0" smtClean="0"/>
              <a:t> Uno in </a:t>
            </a:r>
            <a:r>
              <a:rPr lang="en-US" sz="1800" i="1" dirty="0" smtClean="0"/>
              <a:t>/home/pi/</a:t>
            </a:r>
            <a:r>
              <a:rPr lang="en-US" sz="1800" i="1" dirty="0" err="1" smtClean="0"/>
              <a:t>scratchClient</a:t>
            </a:r>
            <a:r>
              <a:rPr lang="en-US" sz="1800" i="1" dirty="0" smtClean="0"/>
              <a:t>/</a:t>
            </a:r>
            <a:r>
              <a:rPr lang="en-US" sz="1800" i="1" dirty="0" err="1" smtClean="0"/>
              <a:t>arduino</a:t>
            </a:r>
            <a:r>
              <a:rPr lang="en-US" sz="1800" i="1" dirty="0" smtClean="0"/>
              <a:t>/</a:t>
            </a:r>
            <a:r>
              <a:rPr lang="en-US" sz="1800" i="1" dirty="0" err="1" smtClean="0"/>
              <a:t>arduinoUno</a:t>
            </a:r>
            <a:endParaRPr lang="en-US" sz="1800" i="1" dirty="0" smtClean="0"/>
          </a:p>
          <a:p>
            <a:endParaRPr lang="en-US" sz="1800" dirty="0" smtClean="0"/>
          </a:p>
          <a:p>
            <a:endParaRPr lang="en-US" sz="1800" dirty="0" smtClean="0"/>
          </a:p>
          <a:p>
            <a:endParaRPr lang="en-US" sz="1800" dirty="0" smtClean="0"/>
          </a:p>
          <a:p>
            <a:endParaRPr lang="en-US" sz="1800" dirty="0" smtClean="0"/>
          </a:p>
          <a:p>
            <a:r>
              <a:rPr lang="en-US" sz="1800" dirty="0" smtClean="0"/>
              <a:t>Double click to open the </a:t>
            </a:r>
            <a:r>
              <a:rPr lang="en-US" sz="1800" dirty="0" err="1" smtClean="0"/>
              <a:t>Arduino</a:t>
            </a:r>
            <a:r>
              <a:rPr lang="en-US" sz="1800" dirty="0" smtClean="0"/>
              <a:t> IDE</a:t>
            </a:r>
          </a:p>
          <a:p>
            <a:r>
              <a:rPr lang="en-US" sz="1800" dirty="0" smtClean="0"/>
              <a:t>Click </a:t>
            </a:r>
            <a:r>
              <a:rPr lang="en-US" sz="1800" i="1" dirty="0" smtClean="0"/>
              <a:t>Tools</a:t>
            </a:r>
            <a:r>
              <a:rPr lang="en-US" sz="1800" dirty="0" smtClean="0"/>
              <a:t> and make sure that these are set:</a:t>
            </a:r>
          </a:p>
          <a:p>
            <a:pPr lvl="1"/>
            <a:r>
              <a:rPr lang="en-US" sz="1400" dirty="0" smtClean="0"/>
              <a:t>Board: </a:t>
            </a:r>
            <a:r>
              <a:rPr lang="en-US" sz="1400" dirty="0" err="1" smtClean="0"/>
              <a:t>Arduino</a:t>
            </a:r>
            <a:r>
              <a:rPr lang="en-US" sz="1400" dirty="0" smtClean="0"/>
              <a:t> </a:t>
            </a:r>
            <a:r>
              <a:rPr lang="en-US" sz="1400" dirty="0" err="1" smtClean="0"/>
              <a:t>Nano</a:t>
            </a:r>
            <a:endParaRPr lang="en-US" sz="1400" dirty="0" smtClean="0"/>
          </a:p>
          <a:p>
            <a:pPr lvl="1"/>
            <a:r>
              <a:rPr lang="en-US" sz="1400" dirty="0" smtClean="0"/>
              <a:t>Processor Atmega328</a:t>
            </a:r>
          </a:p>
          <a:p>
            <a:pPr lvl="1"/>
            <a:r>
              <a:rPr lang="en-US" sz="1400" dirty="0" smtClean="0"/>
              <a:t>Port: the port where the </a:t>
            </a:r>
            <a:r>
              <a:rPr lang="en-US" sz="1400" dirty="0" err="1" smtClean="0"/>
              <a:t>Arduino</a:t>
            </a:r>
            <a:r>
              <a:rPr lang="en-US" sz="1400" dirty="0" smtClean="0"/>
              <a:t> </a:t>
            </a:r>
            <a:r>
              <a:rPr lang="en-US" sz="1400" dirty="0" err="1" smtClean="0"/>
              <a:t>Nano</a:t>
            </a:r>
            <a:r>
              <a:rPr lang="en-US" sz="1400" dirty="0" smtClean="0"/>
              <a:t> is connected (normally /dev/ttyUSB0)</a:t>
            </a:r>
          </a:p>
          <a:p>
            <a:r>
              <a:rPr lang="en-US" sz="1800" dirty="0" smtClean="0"/>
              <a:t>Click on the Upload button.</a:t>
            </a:r>
          </a:p>
          <a:p>
            <a:r>
              <a:rPr lang="en-US" sz="1800" dirty="0" smtClean="0"/>
              <a:t>Wait till the completion of the Upload is reported (without errors).</a:t>
            </a:r>
          </a:p>
          <a:p>
            <a:pPr lvl="1">
              <a:buNone/>
            </a:pPr>
            <a:endParaRPr lang="en-US" sz="1400" dirty="0" smtClean="0"/>
          </a:p>
          <a:p>
            <a:endParaRPr lang="nl-NL" sz="1800" dirty="0"/>
          </a:p>
        </p:txBody>
      </p:sp>
      <p:pic>
        <p:nvPicPr>
          <p:cNvPr id="1027" name="Picture 3" descr="Y:\2017-01-14-040034_821x1035_scrot.png"/>
          <p:cNvPicPr>
            <a:picLocks noChangeAspect="1" noChangeArrowheads="1"/>
          </p:cNvPicPr>
          <p:nvPr/>
        </p:nvPicPr>
        <p:blipFill>
          <a:blip r:embed="rId3" cstate="print"/>
          <a:srcRect/>
          <a:stretch>
            <a:fillRect/>
          </a:stretch>
        </p:blipFill>
        <p:spPr bwMode="auto">
          <a:xfrm>
            <a:off x="5868144" y="915566"/>
            <a:ext cx="2880320" cy="3631098"/>
          </a:xfrm>
          <a:prstGeom prst="rect">
            <a:avLst/>
          </a:prstGeom>
          <a:noFill/>
        </p:spPr>
      </p:pic>
      <p:pic>
        <p:nvPicPr>
          <p:cNvPr id="1028" name="Picture 4" descr="Y:\2017-01-14-035834_603x235_scrot.png"/>
          <p:cNvPicPr>
            <a:picLocks noChangeAspect="1" noChangeArrowheads="1"/>
          </p:cNvPicPr>
          <p:nvPr/>
        </p:nvPicPr>
        <p:blipFill>
          <a:blip r:embed="rId4" cstate="print"/>
          <a:srcRect/>
          <a:stretch>
            <a:fillRect/>
          </a:stretch>
        </p:blipFill>
        <p:spPr bwMode="auto">
          <a:xfrm>
            <a:off x="755576" y="1707654"/>
            <a:ext cx="2376264" cy="926072"/>
          </a:xfrm>
          <a:prstGeom prst="rect">
            <a:avLst/>
          </a:prstGeom>
          <a:noFill/>
        </p:spPr>
      </p:pic>
      <p:cxnSp>
        <p:nvCxnSpPr>
          <p:cNvPr id="8" name="Rechte verbindingslijn met pijl 7"/>
          <p:cNvCxnSpPr/>
          <p:nvPr/>
        </p:nvCxnSpPr>
        <p:spPr>
          <a:xfrm flipV="1">
            <a:off x="3347864" y="1131590"/>
            <a:ext cx="2664296" cy="288032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7" name="Tijdelijke aanduiding voor dianummer 6"/>
          <p:cNvSpPr>
            <a:spLocks noGrp="1"/>
          </p:cNvSpPr>
          <p:nvPr>
            <p:ph type="sldNum" sz="quarter" idx="12"/>
          </p:nvPr>
        </p:nvSpPr>
        <p:spPr/>
        <p:txBody>
          <a:bodyPr/>
          <a:lstStyle/>
          <a:p>
            <a:fld id="{6802DAD7-DC19-4A9E-93C3-E71314786426}" type="slidenum">
              <a:rPr lang="nl-NL" smtClean="0"/>
              <a:pPr/>
              <a:t>20</a:t>
            </a:fld>
            <a:endParaRPr lang="nl-NL" dirty="0"/>
          </a:p>
        </p:txBody>
      </p:sp>
      <p:pic>
        <p:nvPicPr>
          <p:cNvPr id="9" name="Picture 3" descr="Y:\2017-01-14-040034_821x1035_scrot.png"/>
          <p:cNvPicPr>
            <a:picLocks noChangeAspect="1" noChangeArrowheads="1"/>
          </p:cNvPicPr>
          <p:nvPr/>
        </p:nvPicPr>
        <p:blipFill>
          <a:blip r:embed="rId3" cstate="print"/>
          <a:srcRect l="3448" t="2394" r="92672" b="94529"/>
          <a:stretch>
            <a:fillRect/>
          </a:stretch>
        </p:blipFill>
        <p:spPr bwMode="auto">
          <a:xfrm>
            <a:off x="2987824" y="3867894"/>
            <a:ext cx="288032" cy="288032"/>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4: Defining the configuration</a:t>
            </a:r>
            <a:endParaRPr lang="nl-NL" dirty="0"/>
          </a:p>
        </p:txBody>
      </p:sp>
      <p:sp>
        <p:nvSpPr>
          <p:cNvPr id="6" name="Ondertitel 5"/>
          <p:cNvSpPr>
            <a:spLocks noGrp="1"/>
          </p:cNvSpPr>
          <p:nvPr>
            <p:ph type="subTitle" idx="1"/>
          </p:nvPr>
        </p:nvSpPr>
        <p:spPr>
          <a:xfrm>
            <a:off x="827584" y="2914650"/>
            <a:ext cx="7488832" cy="1314450"/>
          </a:xfrm>
        </p:spPr>
        <p:txBody>
          <a:bodyPr/>
          <a:lstStyle/>
          <a:p>
            <a:r>
              <a:rPr lang="en-US" dirty="0" smtClean="0">
                <a:solidFill>
                  <a:schemeClr val="bg1"/>
                </a:solidFill>
              </a:rPr>
              <a:t>Give names to pins and define the purpose of the pin</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21</a:t>
            </a:fld>
            <a:endParaRPr lang="nl-NL"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Starting the </a:t>
            </a:r>
            <a:r>
              <a:rPr lang="en-US" dirty="0" err="1" smtClean="0"/>
              <a:t>config</a:t>
            </a:r>
            <a:r>
              <a:rPr lang="en-US" dirty="0" smtClean="0"/>
              <a:t> tool</a:t>
            </a:r>
            <a:endParaRPr lang="nl-NL" dirty="0"/>
          </a:p>
        </p:txBody>
      </p:sp>
      <p:sp>
        <p:nvSpPr>
          <p:cNvPr id="3" name="Tijdelijke aanduiding voor inhoud 2"/>
          <p:cNvSpPr>
            <a:spLocks noGrp="1"/>
          </p:cNvSpPr>
          <p:nvPr>
            <p:ph idx="1"/>
          </p:nvPr>
        </p:nvSpPr>
        <p:spPr/>
        <p:txBody>
          <a:bodyPr/>
          <a:lstStyle/>
          <a:p>
            <a:r>
              <a:rPr lang="en-US" dirty="0" smtClean="0"/>
              <a:t>We have put an empty </a:t>
            </a:r>
            <a:r>
              <a:rPr lang="en-US" dirty="0" err="1" smtClean="0"/>
              <a:t>config</a:t>
            </a:r>
            <a:r>
              <a:rPr lang="en-US" dirty="0" smtClean="0"/>
              <a:t> file on the desktop:</a:t>
            </a:r>
          </a:p>
          <a:p>
            <a:pPr lvl="1"/>
            <a:r>
              <a:rPr lang="en-US" i="1" dirty="0" err="1" smtClean="0"/>
              <a:t>scratchClient</a:t>
            </a:r>
            <a:r>
              <a:rPr lang="en-US" i="1" dirty="0" smtClean="0"/>
              <a:t> Tutorial.scl</a:t>
            </a:r>
          </a:p>
          <a:p>
            <a:r>
              <a:rPr lang="en-US" dirty="0" smtClean="0"/>
              <a:t>Right click the file and choose </a:t>
            </a:r>
            <a:r>
              <a:rPr lang="en-US" i="1" dirty="0" err="1" smtClean="0"/>
              <a:t>scratchClient</a:t>
            </a:r>
            <a:r>
              <a:rPr lang="en-US" i="1" dirty="0" smtClean="0"/>
              <a:t> Edit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22</a:t>
            </a:fld>
            <a:endParaRPr lang="nl-NL" dirty="0"/>
          </a:p>
        </p:txBody>
      </p:sp>
      <p:pic>
        <p:nvPicPr>
          <p:cNvPr id="5" name="Picture 2" descr="Y:\PiAndMore10.5\Screenshots2\2018-02-22__11-56-1519296992.jpg"/>
          <p:cNvPicPr>
            <a:picLocks noChangeAspect="1" noChangeArrowheads="1"/>
          </p:cNvPicPr>
          <p:nvPr/>
        </p:nvPicPr>
        <p:blipFill>
          <a:blip r:embed="rId3" cstate="print"/>
          <a:srcRect l="11635" t="3920" r="52534" b="73681"/>
          <a:stretch>
            <a:fillRect/>
          </a:stretch>
        </p:blipFill>
        <p:spPr bwMode="auto">
          <a:xfrm>
            <a:off x="2195736" y="2499742"/>
            <a:ext cx="5976664" cy="2101684"/>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Y:\PiAndMore10.5\Screenshots2\2018-02-22__13-19-1519301998.jpg"/>
          <p:cNvPicPr>
            <a:picLocks noChangeAspect="1" noChangeArrowheads="1"/>
          </p:cNvPicPr>
          <p:nvPr/>
        </p:nvPicPr>
        <p:blipFill>
          <a:blip r:embed="rId3" cstate="print"/>
          <a:srcRect/>
          <a:stretch>
            <a:fillRect/>
          </a:stretch>
        </p:blipFill>
        <p:spPr bwMode="auto">
          <a:xfrm>
            <a:off x="0" y="987574"/>
            <a:ext cx="5292080" cy="3544089"/>
          </a:xfrm>
          <a:prstGeom prst="rect">
            <a:avLst/>
          </a:prstGeom>
          <a:noFill/>
        </p:spPr>
      </p:pic>
      <p:sp>
        <p:nvSpPr>
          <p:cNvPr id="2" name="Titel 1"/>
          <p:cNvSpPr>
            <a:spLocks noGrp="1"/>
          </p:cNvSpPr>
          <p:nvPr>
            <p:ph type="title"/>
          </p:nvPr>
        </p:nvSpPr>
        <p:spPr/>
        <p:txBody>
          <a:bodyPr/>
          <a:lstStyle/>
          <a:p>
            <a:r>
              <a:rPr lang="en-US" dirty="0" smtClean="0"/>
              <a:t>Define the first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a:xfrm>
            <a:off x="5364088" y="987574"/>
            <a:ext cx="3456384" cy="3816424"/>
          </a:xfrm>
        </p:spPr>
        <p:txBody>
          <a:bodyPr>
            <a:normAutofit fontScale="62500" lnSpcReduction="20000"/>
          </a:bodyPr>
          <a:lstStyle/>
          <a:p>
            <a:r>
              <a:rPr lang="en-US" b="1" i="1" dirty="0" smtClean="0"/>
              <a:t>Double</a:t>
            </a:r>
            <a:r>
              <a:rPr lang="en-US" dirty="0" smtClean="0"/>
              <a:t> click a cell to get a drop down menu</a:t>
            </a:r>
          </a:p>
          <a:p>
            <a:pPr lvl="1"/>
            <a:r>
              <a:rPr lang="en-US" dirty="0" smtClean="0"/>
              <a:t>First for </a:t>
            </a:r>
            <a:r>
              <a:rPr lang="en-US" i="1" dirty="0" smtClean="0"/>
              <a:t>direction</a:t>
            </a:r>
            <a:r>
              <a:rPr lang="en-US" dirty="0" smtClean="0"/>
              <a:t> then for </a:t>
            </a:r>
            <a:r>
              <a:rPr lang="en-US" i="1" dirty="0" smtClean="0"/>
              <a:t>function</a:t>
            </a:r>
            <a:r>
              <a:rPr lang="en-US" dirty="0" smtClean="0"/>
              <a:t>.</a:t>
            </a:r>
          </a:p>
          <a:p>
            <a:r>
              <a:rPr lang="en-US" dirty="0" smtClean="0"/>
              <a:t>Make sure to give all pins a name if you choose something else than </a:t>
            </a:r>
            <a:r>
              <a:rPr lang="en-US" i="1" dirty="0" smtClean="0"/>
              <a:t>void</a:t>
            </a:r>
            <a:r>
              <a:rPr lang="en-US" dirty="0" smtClean="0"/>
              <a:t> in </a:t>
            </a:r>
            <a:r>
              <a:rPr lang="en-US" i="1" dirty="0" smtClean="0"/>
              <a:t>direction</a:t>
            </a:r>
            <a:r>
              <a:rPr lang="en-US" dirty="0" smtClean="0"/>
              <a:t>.</a:t>
            </a:r>
          </a:p>
          <a:p>
            <a:pPr lvl="1"/>
            <a:r>
              <a:rPr lang="en-US" dirty="0" smtClean="0"/>
              <a:t>So make sure not to save if you still have red borders around cells. </a:t>
            </a:r>
            <a:r>
              <a:rPr lang="en-US" dirty="0" err="1" smtClean="0"/>
              <a:t>scratchClient</a:t>
            </a:r>
            <a:r>
              <a:rPr lang="en-US" dirty="0" smtClean="0"/>
              <a:t> will fail to start with such a </a:t>
            </a:r>
            <a:r>
              <a:rPr lang="en-US" dirty="0" err="1" smtClean="0"/>
              <a:t>config</a:t>
            </a:r>
            <a:r>
              <a:rPr lang="en-US" dirty="0" smtClean="0"/>
              <a:t> file.</a:t>
            </a:r>
          </a:p>
          <a:p>
            <a:r>
              <a:rPr lang="en-US" dirty="0" smtClean="0"/>
              <a:t>The tool checks wrong configurations. Examples:</a:t>
            </a:r>
          </a:p>
          <a:p>
            <a:pPr lvl="1"/>
            <a:r>
              <a:rPr lang="en-US" dirty="0" smtClean="0"/>
              <a:t>Pins 0, 1 and 13 cannot be used at all</a:t>
            </a:r>
          </a:p>
          <a:p>
            <a:pPr lvl="1"/>
            <a:r>
              <a:rPr lang="en-US" dirty="0" smtClean="0"/>
              <a:t>Analog In only available on A0 to A7</a:t>
            </a:r>
          </a:p>
          <a:p>
            <a:pPr lvl="1"/>
            <a:r>
              <a:rPr lang="en-US" dirty="0" smtClean="0"/>
              <a:t>Pins A6 and A7 can only be used for Analog In</a:t>
            </a:r>
          </a:p>
          <a:p>
            <a:pPr lvl="1"/>
            <a:r>
              <a:rPr lang="en-US" dirty="0" smtClean="0"/>
              <a:t>Pins 9 and 10 cannot be used for PWM if any pin is configured for servo (see later)</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23</a:t>
            </a:fld>
            <a:endParaRPr lang="nl-NL" dirty="0"/>
          </a:p>
        </p:txBody>
      </p:sp>
      <p:cxnSp>
        <p:nvCxnSpPr>
          <p:cNvPr id="7" name="Rechte verbindingslijn met pijl 6"/>
          <p:cNvCxnSpPr/>
          <p:nvPr/>
        </p:nvCxnSpPr>
        <p:spPr>
          <a:xfrm flipH="1">
            <a:off x="3635896" y="3147814"/>
            <a:ext cx="1728192" cy="1108256"/>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Ovaal 7"/>
          <p:cNvSpPr/>
          <p:nvPr/>
        </p:nvSpPr>
        <p:spPr>
          <a:xfrm>
            <a:off x="0" y="173042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0" y="200975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p:cNvSpPr/>
          <p:nvPr/>
        </p:nvSpPr>
        <p:spPr>
          <a:xfrm>
            <a:off x="0" y="3435846"/>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0"/>
          <p:cNvSpPr/>
          <p:nvPr/>
        </p:nvSpPr>
        <p:spPr>
          <a:xfrm>
            <a:off x="0" y="3598912"/>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Lijntoelichting 1 11"/>
          <p:cNvSpPr/>
          <p:nvPr/>
        </p:nvSpPr>
        <p:spPr>
          <a:xfrm>
            <a:off x="3131840" y="1059582"/>
            <a:ext cx="1584176" cy="720080"/>
          </a:xfrm>
          <a:prstGeom prst="borderCallout1">
            <a:avLst>
              <a:gd name="adj1" fmla="val 18750"/>
              <a:gd name="adj2" fmla="val -8333"/>
              <a:gd name="adj3" fmla="val 88840"/>
              <a:gd name="adj4" fmla="val -756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D4</a:t>
            </a:r>
          </a:p>
          <a:p>
            <a:r>
              <a:rPr lang="en-US" sz="1050" dirty="0" smtClean="0"/>
              <a:t>Direction: out</a:t>
            </a:r>
          </a:p>
          <a:p>
            <a:r>
              <a:rPr lang="en-US" sz="1050" dirty="0" smtClean="0"/>
              <a:t>Function: output</a:t>
            </a:r>
          </a:p>
          <a:p>
            <a:r>
              <a:rPr lang="en-US" sz="1050" dirty="0" err="1" smtClean="0"/>
              <a:t>scratchName</a:t>
            </a:r>
            <a:r>
              <a:rPr lang="en-US" sz="1050" dirty="0" smtClean="0"/>
              <a:t>: </a:t>
            </a:r>
            <a:r>
              <a:rPr lang="en-US" sz="1050" dirty="0" err="1" smtClean="0"/>
              <a:t>BigRedLED</a:t>
            </a:r>
            <a:endParaRPr lang="en-US" sz="1050" dirty="0" smtClean="0"/>
          </a:p>
        </p:txBody>
      </p:sp>
      <p:sp>
        <p:nvSpPr>
          <p:cNvPr id="13" name="Lijntoelichting 1 12"/>
          <p:cNvSpPr/>
          <p:nvPr/>
        </p:nvSpPr>
        <p:spPr>
          <a:xfrm>
            <a:off x="395536" y="2355726"/>
            <a:ext cx="1584176" cy="720080"/>
          </a:xfrm>
          <a:prstGeom prst="borderCallout1">
            <a:avLst>
              <a:gd name="adj1" fmla="val 11131"/>
              <a:gd name="adj2" fmla="val 104800"/>
              <a:gd name="adj3" fmla="val -25773"/>
              <a:gd name="adj4" fmla="val 1191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D7</a:t>
            </a:r>
          </a:p>
          <a:p>
            <a:r>
              <a:rPr lang="en-US" sz="1050" dirty="0" smtClean="0"/>
              <a:t>Direction: in</a:t>
            </a:r>
          </a:p>
          <a:p>
            <a:r>
              <a:rPr lang="en-US" sz="1050" dirty="0" smtClean="0"/>
              <a:t>Function: </a:t>
            </a:r>
            <a:r>
              <a:rPr lang="en-US" sz="1050" dirty="0" err="1" smtClean="0"/>
              <a:t>input_pullup</a:t>
            </a:r>
            <a:endParaRPr lang="en-US" sz="1050" dirty="0" smtClean="0"/>
          </a:p>
          <a:p>
            <a:r>
              <a:rPr lang="en-US" sz="1050" dirty="0" err="1" smtClean="0"/>
              <a:t>scratchName</a:t>
            </a:r>
            <a:r>
              <a:rPr lang="en-US" sz="1050" dirty="0" smtClean="0"/>
              <a:t>: Button</a:t>
            </a:r>
          </a:p>
        </p:txBody>
      </p:sp>
      <p:sp>
        <p:nvSpPr>
          <p:cNvPr id="14" name="Lijntoelichting 1 13"/>
          <p:cNvSpPr/>
          <p:nvPr/>
        </p:nvSpPr>
        <p:spPr>
          <a:xfrm>
            <a:off x="2195736" y="3003798"/>
            <a:ext cx="2304256" cy="360040"/>
          </a:xfrm>
          <a:prstGeom prst="borderCallout1">
            <a:avLst>
              <a:gd name="adj1" fmla="val 63619"/>
              <a:gd name="adj2" fmla="val -3138"/>
              <a:gd name="adj3" fmla="val 133253"/>
              <a:gd name="adj4" fmla="val -27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Parameter </a:t>
            </a:r>
            <a:r>
              <a:rPr lang="en-US" sz="1050" dirty="0" err="1" smtClean="0"/>
              <a:t>serial.device</a:t>
            </a:r>
            <a:r>
              <a:rPr lang="en-US" sz="1050" dirty="0" smtClean="0"/>
              <a:t>: /dev/ttyUSB0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Save the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p:txBody>
          <a:bodyPr/>
          <a:lstStyle/>
          <a:p>
            <a:r>
              <a:rPr lang="en-US" dirty="0" smtClean="0"/>
              <a:t>Save the file (ctrl-S or File </a:t>
            </a:r>
            <a:r>
              <a:rPr lang="en-US" dirty="0" smtClean="0">
                <a:sym typeface="Wingdings" pitchFamily="2" charset="2"/>
              </a:rPr>
              <a:t> Save)</a:t>
            </a:r>
            <a:r>
              <a:rPr lang="en-US" dirty="0" smtClean="0"/>
              <a:t>.</a:t>
            </a:r>
          </a:p>
          <a:p>
            <a:r>
              <a:rPr lang="en-US" b="1" dirty="0" smtClean="0"/>
              <a:t>Warning</a:t>
            </a:r>
            <a:r>
              <a:rPr lang="en-US" dirty="0" smtClean="0"/>
              <a:t>: closing the file without saving will loose all changes.</a:t>
            </a:r>
          </a:p>
          <a:p>
            <a:r>
              <a:rPr lang="en-US" b="1" dirty="0" smtClean="0"/>
              <a:t>Leave the tool open </a:t>
            </a:r>
            <a:r>
              <a:rPr lang="en-US" dirty="0" smtClean="0"/>
              <a:t>for the next exercises.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24</a:t>
            </a:fld>
            <a:endParaRPr lang="nl-NL"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5: Wiring the board and run the first setup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25</a:t>
            </a:fld>
            <a:endParaRPr lang="nl-NL"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Put the board in front of you in this way</a:t>
            </a:r>
            <a:endParaRPr lang="nl-NL" dirty="0"/>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26</a:t>
            </a:fld>
            <a:endParaRPr lang="nl-NL" dirty="0"/>
          </a:p>
        </p:txBody>
      </p:sp>
      <p:pic>
        <p:nvPicPr>
          <p:cNvPr id="8194" name="Picture 2" descr="C:\Users\M5810video\Pictures\Picasa\Exports\20170620\P1030893.JPG"/>
          <p:cNvPicPr>
            <a:picLocks noChangeAspect="1" noChangeArrowheads="1"/>
          </p:cNvPicPr>
          <p:nvPr/>
        </p:nvPicPr>
        <p:blipFill>
          <a:blip r:embed="rId3" cstate="print"/>
          <a:srcRect/>
          <a:stretch>
            <a:fillRect/>
          </a:stretch>
        </p:blipFill>
        <p:spPr bwMode="auto">
          <a:xfrm>
            <a:off x="1763688" y="771550"/>
            <a:ext cx="5202238" cy="3967162"/>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5978"/>
            <a:ext cx="8676456" cy="997619"/>
          </a:xfrm>
        </p:spPr>
        <p:txBody>
          <a:bodyPr>
            <a:normAutofit fontScale="90000"/>
          </a:bodyPr>
          <a:lstStyle/>
          <a:p>
            <a:r>
              <a:rPr lang="en-US" dirty="0" smtClean="0"/>
              <a:t>Use </a:t>
            </a:r>
            <a:r>
              <a:rPr lang="en-US" i="1" dirty="0" smtClean="0"/>
              <a:t>short</a:t>
            </a:r>
            <a:r>
              <a:rPr lang="en-US" dirty="0" smtClean="0"/>
              <a:t> wires and use the indicated </a:t>
            </a:r>
            <a:br>
              <a:rPr lang="en-US" dirty="0" smtClean="0"/>
            </a:br>
            <a:r>
              <a:rPr lang="en-US" dirty="0" smtClean="0"/>
              <a:t>holes</a:t>
            </a:r>
            <a:endParaRPr lang="nl-NL" dirty="0"/>
          </a:p>
        </p:txBody>
      </p:sp>
      <p:sp>
        <p:nvSpPr>
          <p:cNvPr id="3" name="Tijdelijke aanduiding voor inhoud 2"/>
          <p:cNvSpPr>
            <a:spLocks noGrp="1"/>
          </p:cNvSpPr>
          <p:nvPr>
            <p:ph idx="1"/>
          </p:nvPr>
        </p:nvSpPr>
        <p:spPr>
          <a:xfrm>
            <a:off x="457200" y="1275605"/>
            <a:ext cx="8229600" cy="3319017"/>
          </a:xfrm>
        </p:spPr>
        <p:txBody>
          <a:bodyPr>
            <a:normAutofit lnSpcReduction="10000"/>
          </a:bodyPr>
          <a:lstStyle/>
          <a:p>
            <a:r>
              <a:rPr lang="en-US" dirty="0" smtClean="0"/>
              <a:t>There are some short wires (10 cm) and some longer (15 cm)</a:t>
            </a:r>
          </a:p>
          <a:p>
            <a:r>
              <a:rPr lang="en-US" dirty="0" smtClean="0"/>
              <a:t>Use the shortest that you can</a:t>
            </a:r>
          </a:p>
          <a:p>
            <a:pPr lvl="1"/>
            <a:r>
              <a:rPr lang="en-US" dirty="0" smtClean="0"/>
              <a:t>Get a less messy setup</a:t>
            </a:r>
          </a:p>
          <a:p>
            <a:pPr lvl="1"/>
            <a:r>
              <a:rPr lang="en-US" dirty="0" smtClean="0"/>
              <a:t>You may otherwise run out of long wires later</a:t>
            </a:r>
          </a:p>
          <a:p>
            <a:r>
              <a:rPr lang="en-US" dirty="0" smtClean="0"/>
              <a:t>Ignore wire colors. </a:t>
            </a:r>
          </a:p>
          <a:p>
            <a:r>
              <a:rPr lang="en-US" dirty="0" smtClean="0"/>
              <a:t>You can in principle build up at different places on the breadboard, however …</a:t>
            </a:r>
          </a:p>
          <a:p>
            <a:pPr lvl="1">
              <a:buNone/>
            </a:pPr>
            <a:r>
              <a:rPr lang="en-US" dirty="0" smtClean="0"/>
              <a:t>… please use the indicated columns to avoid running out of space on the breadboard in the later part of the workshop.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27</a:t>
            </a:fld>
            <a:endParaRPr lang="nl-NL"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r="887"/>
          <a:stretch>
            <a:fillRect/>
          </a:stretch>
        </p:blipFill>
        <p:spPr bwMode="auto">
          <a:xfrm>
            <a:off x="701496" y="1108329"/>
            <a:ext cx="3366448"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Connect the power wires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5810video\Documents\Weekendschool\Pi And More\PiAndMore WS - 1 - Red LED and button_bb.jpg"/>
          <p:cNvPicPr>
            <a:picLocks noChangeAspect="1" noChangeArrowheads="1"/>
          </p:cNvPicPr>
          <p:nvPr/>
        </p:nvPicPr>
        <p:blipFill>
          <a:blip r:embed="rId3" cstate="print"/>
          <a:srcRect/>
          <a:stretch>
            <a:fillRect/>
          </a:stretch>
        </p:blipFill>
        <p:spPr bwMode="auto">
          <a:xfrm>
            <a:off x="0" y="1101710"/>
            <a:ext cx="5223154" cy="3529990"/>
          </a:xfrm>
          <a:prstGeom prst="rect">
            <a:avLst/>
          </a:prstGeom>
          <a:noFill/>
        </p:spPr>
      </p:pic>
      <p:sp>
        <p:nvSpPr>
          <p:cNvPr id="2" name="Titel 1"/>
          <p:cNvSpPr>
            <a:spLocks noGrp="1"/>
          </p:cNvSpPr>
          <p:nvPr>
            <p:ph type="title"/>
          </p:nvPr>
        </p:nvSpPr>
        <p:spPr/>
        <p:txBody>
          <a:bodyPr/>
          <a:lstStyle/>
          <a:p>
            <a:r>
              <a:rPr lang="en-US" dirty="0" smtClean="0"/>
              <a:t>Insert the red LED and button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29</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91581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OMHOOG 14"/>
          <p:cNvSpPr/>
          <p:nvPr/>
        </p:nvSpPr>
        <p:spPr>
          <a:xfrm rot="10800000">
            <a:off x="3563888"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62281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OMHOOG 16"/>
          <p:cNvSpPr/>
          <p:nvPr/>
        </p:nvSpPr>
        <p:spPr>
          <a:xfrm rot="10800000">
            <a:off x="6660232"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Afbeelding 17" descr="C:\Users\M5810video\Pictures\Picasa\Exports\20170307\3-P1020722.JPG"/>
          <p:cNvPicPr/>
          <p:nvPr/>
        </p:nvPicPr>
        <p:blipFill>
          <a:blip r:embed="rId6" cstate="print"/>
          <a:srcRect/>
          <a:stretch>
            <a:fillRect/>
          </a:stretch>
        </p:blipFill>
        <p:spPr bwMode="auto">
          <a:xfrm flipH="1">
            <a:off x="395536" y="843558"/>
            <a:ext cx="590435" cy="1872208"/>
          </a:xfrm>
          <a:prstGeom prst="rect">
            <a:avLst/>
          </a:prstGeom>
          <a:noFill/>
          <a:ln w="9525">
            <a:noFill/>
            <a:miter lim="800000"/>
            <a:headEnd/>
            <a:tailEnd/>
          </a:ln>
        </p:spPr>
      </p:pic>
      <p:sp>
        <p:nvSpPr>
          <p:cNvPr id="23" name="Vrije vorm 22"/>
          <p:cNvSpPr/>
          <p:nvPr/>
        </p:nvSpPr>
        <p:spPr>
          <a:xfrm>
            <a:off x="827584" y="2308199"/>
            <a:ext cx="2593460" cy="1327004"/>
          </a:xfrm>
          <a:custGeom>
            <a:avLst/>
            <a:gdLst>
              <a:gd name="connsiteX0" fmla="*/ 0 w 2568527"/>
              <a:gd name="connsiteY0" fmla="*/ 242667 h 1241473"/>
              <a:gd name="connsiteX1" fmla="*/ 759656 w 2568527"/>
              <a:gd name="connsiteY1" fmla="*/ 31652 h 1241473"/>
              <a:gd name="connsiteX2" fmla="*/ 1688123 w 2568527"/>
              <a:gd name="connsiteY2" fmla="*/ 52753 h 1241473"/>
              <a:gd name="connsiteX3" fmla="*/ 2335237 w 2568527"/>
              <a:gd name="connsiteY3" fmla="*/ 291904 h 1241473"/>
              <a:gd name="connsiteX4" fmla="*/ 2504050 w 2568527"/>
              <a:gd name="connsiteY4" fmla="*/ 629528 h 1241473"/>
              <a:gd name="connsiteX5" fmla="*/ 2539219 w 2568527"/>
              <a:gd name="connsiteY5" fmla="*/ 974187 h 1241473"/>
              <a:gd name="connsiteX6" fmla="*/ 2328203 w 2568527"/>
              <a:gd name="connsiteY6" fmla="*/ 1241473 h 1241473"/>
              <a:gd name="connsiteX0" fmla="*/ 0 w 2567313"/>
              <a:gd name="connsiteY0" fmla="*/ 242667 h 1241473"/>
              <a:gd name="connsiteX1" fmla="*/ 759656 w 2567313"/>
              <a:gd name="connsiteY1" fmla="*/ 31652 h 1241473"/>
              <a:gd name="connsiteX2" fmla="*/ 1688123 w 2567313"/>
              <a:gd name="connsiteY2" fmla="*/ 52753 h 1241473"/>
              <a:gd name="connsiteX3" fmla="*/ 2335237 w 2567313"/>
              <a:gd name="connsiteY3" fmla="*/ 291904 h 1241473"/>
              <a:gd name="connsiteX4" fmla="*/ 2496769 w 2567313"/>
              <a:gd name="connsiteY4" fmla="*/ 636908 h 1241473"/>
              <a:gd name="connsiteX5" fmla="*/ 2539219 w 2567313"/>
              <a:gd name="connsiteY5" fmla="*/ 974187 h 1241473"/>
              <a:gd name="connsiteX6" fmla="*/ 2328203 w 2567313"/>
              <a:gd name="connsiteY6" fmla="*/ 1241473 h 1241473"/>
              <a:gd name="connsiteX0" fmla="*/ 0 w 2540391"/>
              <a:gd name="connsiteY0" fmla="*/ 242667 h 1241473"/>
              <a:gd name="connsiteX1" fmla="*/ 759656 w 2540391"/>
              <a:gd name="connsiteY1" fmla="*/ 31652 h 1241473"/>
              <a:gd name="connsiteX2" fmla="*/ 1688123 w 2540391"/>
              <a:gd name="connsiteY2" fmla="*/ 52753 h 1241473"/>
              <a:gd name="connsiteX3" fmla="*/ 2335237 w 2540391"/>
              <a:gd name="connsiteY3" fmla="*/ 291904 h 1241473"/>
              <a:gd name="connsiteX4" fmla="*/ 2539219 w 2540391"/>
              <a:gd name="connsiteY4" fmla="*/ 974187 h 1241473"/>
              <a:gd name="connsiteX5" fmla="*/ 2328203 w 2540391"/>
              <a:gd name="connsiteY5" fmla="*/ 1241473 h 124147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93460"/>
              <a:gd name="connsiteY0" fmla="*/ 335559 h 1327004"/>
              <a:gd name="connsiteX1" fmla="*/ 783167 w 2593460"/>
              <a:gd name="connsiteY1" fmla="*/ 44923 h 1327004"/>
              <a:gd name="connsiteX2" fmla="*/ 1711634 w 2593460"/>
              <a:gd name="connsiteY2" fmla="*/ 66024 h 1327004"/>
              <a:gd name="connsiteX3" fmla="*/ 2358748 w 2593460"/>
              <a:gd name="connsiteY3" fmla="*/ 305175 h 1327004"/>
              <a:gd name="connsiteX4" fmla="*/ 2592288 w 2593460"/>
              <a:gd name="connsiteY4" fmla="*/ 1226243 h 1327004"/>
              <a:gd name="connsiteX5" fmla="*/ 2304256 w 2593460"/>
              <a:gd name="connsiteY5" fmla="*/ 1298251 h 13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4" name="Vrije vorm 23"/>
          <p:cNvSpPr/>
          <p:nvPr/>
        </p:nvSpPr>
        <p:spPr>
          <a:xfrm>
            <a:off x="600222" y="2546252"/>
            <a:ext cx="2403230" cy="1055077"/>
          </a:xfrm>
          <a:custGeom>
            <a:avLst/>
            <a:gdLst>
              <a:gd name="connsiteX0" fmla="*/ 11723 w 2403230"/>
              <a:gd name="connsiteY0" fmla="*/ 0 h 1055077"/>
              <a:gd name="connsiteX1" fmla="*/ 124264 w 2403230"/>
              <a:gd name="connsiteY1" fmla="*/ 457200 h 1055077"/>
              <a:gd name="connsiteX2" fmla="*/ 757310 w 2403230"/>
              <a:gd name="connsiteY2" fmla="*/ 801859 h 1055077"/>
              <a:gd name="connsiteX3" fmla="*/ 2403230 w 2403230"/>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5" name="Tekstvak 24"/>
          <p:cNvSpPr txBox="1"/>
          <p:nvPr/>
        </p:nvSpPr>
        <p:spPr>
          <a:xfrm>
            <a:off x="1475656" y="2499742"/>
            <a:ext cx="1512168"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Long wire = plus (+) side</a:t>
            </a:r>
            <a:endParaRPr lang="nl-NL" sz="1050" dirty="0"/>
          </a:p>
        </p:txBody>
      </p:sp>
      <p:sp>
        <p:nvSpPr>
          <p:cNvPr id="26" name="Tekstvak 25"/>
          <p:cNvSpPr txBox="1"/>
          <p:nvPr/>
        </p:nvSpPr>
        <p:spPr>
          <a:xfrm rot="721795">
            <a:off x="1122971" y="3114563"/>
            <a:ext cx="1656184"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Short wire = minus (-) side</a:t>
            </a:r>
            <a:endParaRPr lang="nl-NL" sz="1050" dirty="0"/>
          </a:p>
        </p:txBody>
      </p:sp>
      <p:cxnSp>
        <p:nvCxnSpPr>
          <p:cNvPr id="22" name="Rechte verbindingslijn met pijl 21"/>
          <p:cNvCxnSpPr/>
          <p:nvPr/>
        </p:nvCxnSpPr>
        <p:spPr>
          <a:xfrm flipH="1">
            <a:off x="827584" y="3291830"/>
            <a:ext cx="2952328" cy="5760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When you look at this at home …	</a:t>
            </a:r>
            <a:endParaRPr lang="nl-NL" dirty="0"/>
          </a:p>
        </p:txBody>
      </p:sp>
      <p:sp>
        <p:nvSpPr>
          <p:cNvPr id="3" name="Tijdelijke aanduiding voor inhoud 2"/>
          <p:cNvSpPr>
            <a:spLocks noGrp="1"/>
          </p:cNvSpPr>
          <p:nvPr>
            <p:ph idx="1"/>
          </p:nvPr>
        </p:nvSpPr>
        <p:spPr/>
        <p:txBody>
          <a:bodyPr>
            <a:normAutofit/>
          </a:bodyPr>
          <a:lstStyle/>
          <a:p>
            <a:r>
              <a:rPr lang="en-US" dirty="0" smtClean="0"/>
              <a:t>If the presentation is messed up …</a:t>
            </a:r>
          </a:p>
          <a:p>
            <a:pPr lvl="1"/>
            <a:r>
              <a:rPr lang="en-US" dirty="0" smtClean="0"/>
              <a:t>You need the Calibri font on your Raspberry Pi (standard on Windows but not on Raspberry Pi).</a:t>
            </a:r>
          </a:p>
          <a:p>
            <a:pPr lvl="1"/>
            <a:r>
              <a:rPr lang="en-US" dirty="0" smtClean="0"/>
              <a:t>Hence look at the .</a:t>
            </a:r>
            <a:r>
              <a:rPr lang="en-US" dirty="0" err="1" smtClean="0"/>
              <a:t>pdf</a:t>
            </a:r>
            <a:r>
              <a:rPr lang="en-US" dirty="0" smtClean="0"/>
              <a:t> version which does not need the font to be installed.</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Why putting a resistor in series with the LED?</a:t>
            </a:r>
            <a:endParaRPr lang="nl-NL" dirty="0"/>
          </a:p>
        </p:txBody>
      </p:sp>
      <p:sp>
        <p:nvSpPr>
          <p:cNvPr id="4" name="Rechthoek 3"/>
          <p:cNvSpPr/>
          <p:nvPr/>
        </p:nvSpPr>
        <p:spPr>
          <a:xfrm>
            <a:off x="1403648" y="1923678"/>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5" name="Rechthoek 4"/>
          <p:cNvSpPr/>
          <p:nvPr/>
        </p:nvSpPr>
        <p:spPr>
          <a:xfrm rot="5400000">
            <a:off x="3491880" y="3651870"/>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611560" y="4155926"/>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611560" y="1707654"/>
            <a:ext cx="46805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563638"/>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155926"/>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a:endCxn id="30" idx="3"/>
          </p:cNvCxnSpPr>
          <p:nvPr/>
        </p:nvCxnSpPr>
        <p:spPr>
          <a:xfrm rot="16200000" flipH="1">
            <a:off x="2485506" y="1850777"/>
            <a:ext cx="566772" cy="1883285"/>
          </a:xfrm>
          <a:prstGeom prst="bentConnector3">
            <a:avLst>
              <a:gd name="adj1" fmla="val 20460"/>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3707904" y="32918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3707904" y="3939902"/>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3851920" y="3435846"/>
            <a:ext cx="2448272" cy="646331"/>
          </a:xfrm>
          <a:prstGeom prst="rect">
            <a:avLst/>
          </a:prstGeom>
          <a:noFill/>
        </p:spPr>
        <p:txBody>
          <a:bodyPr wrap="square" rtlCol="0">
            <a:spAutoFit/>
          </a:bodyPr>
          <a:lstStyle/>
          <a:p>
            <a:r>
              <a:rPr lang="en-US" dirty="0" smtClean="0"/>
              <a:t>180 Ohm resistor (the thick ones in the box)</a:t>
            </a:r>
            <a:endParaRPr lang="nl-NL" dirty="0"/>
          </a:p>
        </p:txBody>
      </p:sp>
      <p:sp>
        <p:nvSpPr>
          <p:cNvPr id="32" name="Tekstvak 31"/>
          <p:cNvSpPr txBox="1"/>
          <p:nvPr/>
        </p:nvSpPr>
        <p:spPr>
          <a:xfrm>
            <a:off x="1575222" y="2139702"/>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output</a:t>
            </a:r>
            <a:endParaRPr lang="nl-NL" sz="900" dirty="0"/>
          </a:p>
        </p:txBody>
      </p:sp>
      <p:sp>
        <p:nvSpPr>
          <p:cNvPr id="23" name="Lijntoelichting 1 22"/>
          <p:cNvSpPr/>
          <p:nvPr/>
        </p:nvSpPr>
        <p:spPr>
          <a:xfrm>
            <a:off x="6516216" y="2139702"/>
            <a:ext cx="2520280" cy="1728192"/>
          </a:xfrm>
          <a:prstGeom prst="borderCallout1">
            <a:avLst>
              <a:gd name="adj1" fmla="val 35673"/>
              <a:gd name="adj2" fmla="val -2454"/>
              <a:gd name="adj3" fmla="val 79243"/>
              <a:gd name="adj4" fmla="val -10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resistor is for limiting the current through the diode</a:t>
            </a:r>
          </a:p>
          <a:p>
            <a:pPr algn="ctr"/>
            <a:r>
              <a:rPr lang="en-US" dirty="0" smtClean="0"/>
              <a:t>(you will blow up the LED and/or the </a:t>
            </a:r>
            <a:r>
              <a:rPr lang="en-US" dirty="0" err="1" smtClean="0"/>
              <a:t>Arduino</a:t>
            </a:r>
            <a:r>
              <a:rPr lang="en-US" dirty="0" smtClean="0"/>
              <a:t> otherwise)</a:t>
            </a:r>
            <a:endParaRPr lang="nl-NL"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30</a:t>
            </a:fld>
            <a:endParaRPr lang="nl-NL" dirty="0"/>
          </a:p>
        </p:txBody>
      </p:sp>
      <p:sp>
        <p:nvSpPr>
          <p:cNvPr id="30" name="Gelijkbenige driehoek 29"/>
          <p:cNvSpPr/>
          <p:nvPr/>
        </p:nvSpPr>
        <p:spPr>
          <a:xfrm rot="10800000">
            <a:off x="3602523" y="3075806"/>
            <a:ext cx="216024" cy="21602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5" name="Rechte verbindingslijn 34"/>
          <p:cNvCxnSpPr/>
          <p:nvPr/>
        </p:nvCxnSpPr>
        <p:spPr>
          <a:xfrm>
            <a:off x="3602523" y="3291830"/>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Vorm 38"/>
          <p:cNvCxnSpPr>
            <a:endCxn id="4" idx="0"/>
          </p:cNvCxnSpPr>
          <p:nvPr/>
        </p:nvCxnSpPr>
        <p:spPr>
          <a:xfrm rot="10800000" flipV="1">
            <a:off x="2076872" y="1707654"/>
            <a:ext cx="262880" cy="21602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45" name="Vorm 44"/>
          <p:cNvCxnSpPr>
            <a:endCxn id="4" idx="2"/>
          </p:cNvCxnSpPr>
          <p:nvPr/>
        </p:nvCxnSpPr>
        <p:spPr>
          <a:xfrm rot="16200000" flipV="1">
            <a:off x="1884276" y="3916474"/>
            <a:ext cx="432048" cy="46856"/>
          </a:xfrm>
          <a:prstGeom prst="bentConnector3">
            <a:avLst>
              <a:gd name="adj1" fmla="val 2306"/>
            </a:avLst>
          </a:prstGeom>
          <a:ln w="25400"/>
        </p:spPr>
        <p:style>
          <a:lnRef idx="1">
            <a:schemeClr val="accent1"/>
          </a:lnRef>
          <a:fillRef idx="0">
            <a:schemeClr val="accent1"/>
          </a:fillRef>
          <a:effectRef idx="0">
            <a:schemeClr val="accent1"/>
          </a:effectRef>
          <a:fontRef idx="minor">
            <a:schemeClr val="tx1"/>
          </a:fontRef>
        </p:style>
      </p:cxnSp>
      <p:cxnSp>
        <p:nvCxnSpPr>
          <p:cNvPr id="55" name="Rechte verbindingslijn met pijl 54"/>
          <p:cNvCxnSpPr/>
          <p:nvPr/>
        </p:nvCxnSpPr>
        <p:spPr>
          <a:xfrm>
            <a:off x="3851920" y="3147814"/>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p:cNvCxnSpPr/>
          <p:nvPr/>
        </p:nvCxnSpPr>
        <p:spPr>
          <a:xfrm>
            <a:off x="3779912" y="3219822"/>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7" name="Lijntoelichting 1 56"/>
          <p:cNvSpPr/>
          <p:nvPr/>
        </p:nvSpPr>
        <p:spPr>
          <a:xfrm>
            <a:off x="4788024" y="2139702"/>
            <a:ext cx="1080120" cy="432048"/>
          </a:xfrm>
          <a:prstGeom prst="borderCallout1">
            <a:avLst>
              <a:gd name="adj1" fmla="val 7727"/>
              <a:gd name="adj2" fmla="val -3732"/>
              <a:gd name="adj3" fmla="val 199596"/>
              <a:gd name="adj4" fmla="val -85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LED</a:t>
            </a:r>
            <a:endParaRPr lang="nl-NL" dirty="0"/>
          </a:p>
        </p:txBody>
      </p:sp>
      <p:sp>
        <p:nvSpPr>
          <p:cNvPr id="58" name="Tekstvak 57"/>
          <p:cNvSpPr txBox="1"/>
          <p:nvPr/>
        </p:nvSpPr>
        <p:spPr>
          <a:xfrm>
            <a:off x="3419872" y="2778482"/>
            <a:ext cx="504056" cy="369332"/>
          </a:xfrm>
          <a:prstGeom prst="rect">
            <a:avLst/>
          </a:prstGeom>
          <a:noFill/>
        </p:spPr>
        <p:txBody>
          <a:bodyPr wrap="square" rtlCol="0">
            <a:spAutoFit/>
          </a:bodyPr>
          <a:lstStyle/>
          <a:p>
            <a:r>
              <a:rPr lang="en-US" dirty="0" smtClean="0"/>
              <a:t>+</a:t>
            </a:r>
            <a:endParaRPr lang="nl-NL" dirty="0"/>
          </a:p>
        </p:txBody>
      </p:sp>
      <p:sp>
        <p:nvSpPr>
          <p:cNvPr id="59" name="Tekstvak 58"/>
          <p:cNvSpPr txBox="1"/>
          <p:nvPr/>
        </p:nvSpPr>
        <p:spPr>
          <a:xfrm>
            <a:off x="3419872" y="3147814"/>
            <a:ext cx="504056" cy="369332"/>
          </a:xfrm>
          <a:prstGeom prst="rect">
            <a:avLst/>
          </a:prstGeom>
          <a:noFill/>
        </p:spPr>
        <p:txBody>
          <a:bodyPr wrap="square" rtlCol="0">
            <a:spAutoFit/>
          </a:bodyPr>
          <a:lstStyle/>
          <a:p>
            <a:r>
              <a:rPr lang="en-US" dirty="0" smtClean="0"/>
              <a:t>-</a:t>
            </a:r>
            <a:endParaRPr lang="nl-NL"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209375"/>
            <a:ext cx="8229600" cy="1063229"/>
          </a:xfrm>
        </p:spPr>
        <p:txBody>
          <a:bodyPr>
            <a:normAutofit fontScale="90000"/>
          </a:bodyPr>
          <a:lstStyle/>
          <a:p>
            <a:r>
              <a:rPr lang="en-US" dirty="0" smtClean="0"/>
              <a:t>What does </a:t>
            </a:r>
            <a:r>
              <a:rPr lang="en-US" dirty="0" err="1" smtClean="0"/>
              <a:t>Arduino</a:t>
            </a:r>
            <a:r>
              <a:rPr lang="en-US" dirty="0" smtClean="0"/>
              <a:t> need on a Digital Input pin?</a:t>
            </a:r>
            <a:endParaRPr lang="nl-NL" dirty="0"/>
          </a:p>
        </p:txBody>
      </p:sp>
      <p:sp>
        <p:nvSpPr>
          <p:cNvPr id="3" name="Tijdelijke aanduiding voor inhoud 2"/>
          <p:cNvSpPr>
            <a:spLocks noGrp="1"/>
          </p:cNvSpPr>
          <p:nvPr>
            <p:ph idx="1"/>
          </p:nvPr>
        </p:nvSpPr>
        <p:spPr>
          <a:xfrm>
            <a:off x="457200" y="1409526"/>
            <a:ext cx="8229600" cy="3394472"/>
          </a:xfrm>
        </p:spPr>
        <p:txBody>
          <a:bodyPr/>
          <a:lstStyle/>
          <a:p>
            <a:r>
              <a:rPr lang="en-US" dirty="0" smtClean="0"/>
              <a:t>A digital input pin of </a:t>
            </a:r>
            <a:r>
              <a:rPr lang="en-US" dirty="0" err="1" smtClean="0"/>
              <a:t>Arduino</a:t>
            </a:r>
            <a:r>
              <a:rPr lang="en-US" dirty="0" smtClean="0"/>
              <a:t> needs to get either</a:t>
            </a:r>
          </a:p>
          <a:p>
            <a:pPr lvl="1"/>
            <a:r>
              <a:rPr lang="en-US" dirty="0" smtClean="0"/>
              <a:t>0 volt input (actually, 0 to 1.5 volt is considered a LOW input signal)</a:t>
            </a:r>
          </a:p>
          <a:p>
            <a:pPr lvl="1"/>
            <a:r>
              <a:rPr lang="en-US" dirty="0" smtClean="0"/>
              <a:t>5 volt input (actually, 2.5 volt to 5 volt is considered a HIGH input signal)</a:t>
            </a:r>
          </a:p>
          <a:p>
            <a:r>
              <a:rPr lang="en-US" dirty="0" smtClean="0"/>
              <a:t>If it gets something between 1.5 volt and 2.5 volt, the interpretation will not be stable (could be LOW or HIGH).</a:t>
            </a:r>
          </a:p>
          <a:p>
            <a:r>
              <a:rPr lang="en-US" dirty="0" smtClean="0"/>
              <a:t>If it does not get any signal in, then the interpretation of the signal is not stable (could be LOW or HIGH).</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31</a:t>
            </a:fld>
            <a:endParaRPr lang="nl-NL"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LOW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4499992" y="2931790"/>
            <a:ext cx="2232248" cy="646331"/>
          </a:xfrm>
          <a:prstGeom prst="rect">
            <a:avLst/>
          </a:prstGeom>
          <a:noFill/>
        </p:spPr>
        <p:txBody>
          <a:bodyPr wrap="square" rtlCol="0">
            <a:spAutoFit/>
          </a:bodyPr>
          <a:lstStyle/>
          <a:p>
            <a:r>
              <a:rPr lang="en-US" sz="1200" dirty="0" smtClean="0"/>
              <a:t>If the button is closed, the digital input signal is set to 0 volt which is detected as LOW.</a:t>
            </a:r>
            <a:endParaRPr lang="nl-NL" sz="1200" dirty="0"/>
          </a:p>
        </p:txBody>
      </p:sp>
      <p:sp>
        <p:nvSpPr>
          <p:cNvPr id="23" name="Lijntoelichting 1 22"/>
          <p:cNvSpPr/>
          <p:nvPr/>
        </p:nvSpPr>
        <p:spPr>
          <a:xfrm>
            <a:off x="4572000" y="2283718"/>
            <a:ext cx="1656184" cy="576064"/>
          </a:xfrm>
          <a:prstGeom prst="borderCallout1">
            <a:avLst>
              <a:gd name="adj1" fmla="val 7727"/>
              <a:gd name="adj2" fmla="val -3732"/>
              <a:gd name="adj3" fmla="val 75997"/>
              <a:gd name="adj4" fmla="val -415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button</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37" name="Rechte verbindingslijn 36"/>
          <p:cNvCxnSpPr/>
          <p:nvPr/>
        </p:nvCxnSpPr>
        <p:spPr>
          <a:xfrm>
            <a:off x="2483768"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Tekstvak 39"/>
          <p:cNvSpPr txBox="1"/>
          <p:nvPr/>
        </p:nvSpPr>
        <p:spPr>
          <a:xfrm>
            <a:off x="2483768" y="4011910"/>
            <a:ext cx="3888432" cy="646331"/>
          </a:xfrm>
          <a:prstGeom prst="rect">
            <a:avLst/>
          </a:prstGeom>
          <a:noFill/>
        </p:spPr>
        <p:txBody>
          <a:bodyPr wrap="square" rtlCol="0">
            <a:spAutoFit/>
          </a:bodyPr>
          <a:lstStyle/>
          <a:p>
            <a:r>
              <a:rPr lang="en-US" dirty="0" smtClean="0"/>
              <a:t>But what will the </a:t>
            </a:r>
            <a:r>
              <a:rPr lang="en-US" dirty="0" err="1" smtClean="0"/>
              <a:t>Arduino</a:t>
            </a:r>
            <a:r>
              <a:rPr lang="en-US" dirty="0" smtClean="0"/>
              <a:t> detect if the button is </a:t>
            </a:r>
            <a:r>
              <a:rPr lang="en-US" b="1" i="1" dirty="0" smtClean="0"/>
              <a:t>open</a:t>
            </a:r>
            <a:r>
              <a:rPr lang="en-US" dirty="0" smtClean="0"/>
              <a:t>?</a:t>
            </a:r>
            <a:endParaRPr lang="nl-NL"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HIGH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3491880"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a:off x="2762931" y="1348037"/>
            <a:ext cx="9292" cy="1880654"/>
          </a:xfrm>
          <a:prstGeom prst="bentConnector3">
            <a:avLst>
              <a:gd name="adj1" fmla="val 1659267"/>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3707904" y="1491630"/>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771800" y="1707654"/>
            <a:ext cx="864096" cy="646331"/>
          </a:xfrm>
          <a:prstGeom prst="rect">
            <a:avLst/>
          </a:prstGeom>
          <a:noFill/>
        </p:spPr>
        <p:txBody>
          <a:bodyPr wrap="square" rtlCol="0">
            <a:spAutoFit/>
          </a:bodyPr>
          <a:lstStyle/>
          <a:p>
            <a:pPr algn="r"/>
            <a:r>
              <a:rPr lang="en-US" dirty="0" smtClean="0"/>
              <a:t>30 </a:t>
            </a:r>
          </a:p>
          <a:p>
            <a:pPr algn="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6444208" y="1275606"/>
            <a:ext cx="2232248" cy="2677656"/>
          </a:xfrm>
          <a:prstGeom prst="rect">
            <a:avLst/>
          </a:prstGeom>
          <a:noFill/>
        </p:spPr>
        <p:txBody>
          <a:bodyPr wrap="square" rtlCol="0">
            <a:spAutoFit/>
          </a:bodyPr>
          <a:lstStyle/>
          <a:p>
            <a:r>
              <a:rPr lang="en-US" sz="1200" dirty="0" smtClean="0"/>
              <a:t>If the button is pressed, then it connects the input of the </a:t>
            </a:r>
            <a:r>
              <a:rPr lang="en-US" sz="1200" dirty="0" err="1" smtClean="0"/>
              <a:t>Arduino</a:t>
            </a:r>
            <a:r>
              <a:rPr lang="en-US" sz="1200" dirty="0" smtClean="0"/>
              <a:t> to 0 volt. There will run a small current through the resistor, but the input will be 0 volt.</a:t>
            </a:r>
          </a:p>
          <a:p>
            <a:endParaRPr lang="en-US" sz="1200" dirty="0" smtClean="0"/>
          </a:p>
          <a:p>
            <a:r>
              <a:rPr lang="en-US" sz="1200" dirty="0" smtClean="0"/>
              <a:t>If the button is open, the resistor will pull up the input to 5 volt. A very small current will flow through the resistor, but is small enough that the voltage on the digital input will be very close to 5 volt = HIGH.</a:t>
            </a:r>
            <a:endParaRPr lang="nl-NL" sz="1200" dirty="0"/>
          </a:p>
        </p:txBody>
      </p:sp>
      <p:sp>
        <p:nvSpPr>
          <p:cNvPr id="23" name="Lijntoelichting 1 22"/>
          <p:cNvSpPr/>
          <p:nvPr/>
        </p:nvSpPr>
        <p:spPr>
          <a:xfrm>
            <a:off x="4572000" y="1779662"/>
            <a:ext cx="1656184" cy="1440160"/>
          </a:xfrm>
          <a:prstGeom prst="borderCallout1">
            <a:avLst>
              <a:gd name="adj1" fmla="val 7727"/>
              <a:gd name="adj2" fmla="val -3732"/>
              <a:gd name="adj3" fmla="val 8257"/>
              <a:gd name="adj4" fmla="val -30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is a pull-up resistor that provides 5 Volt if the button is opened</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smtClean="0"/>
              <a:t>Producing a HIGH value without external resistor</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07654"/>
            <a:ext cx="3168352" cy="1872208"/>
          </a:xfrm>
          <a:prstGeom prst="borderCallout1">
            <a:avLst>
              <a:gd name="adj1" fmla="val 7727"/>
              <a:gd name="adj2" fmla="val -3732"/>
              <a:gd name="adj3" fmla="val 14001"/>
              <a:gd name="adj4" fmla="val -59923"/>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You do however not have to connect the resistor externally. It can be configured in the </a:t>
            </a:r>
            <a:r>
              <a:rPr lang="en-US" dirty="0" err="1" smtClean="0"/>
              <a:t>Arduino</a:t>
            </a:r>
            <a:r>
              <a:rPr lang="en-US" dirty="0" smtClean="0"/>
              <a:t> itself by specifying </a:t>
            </a:r>
            <a:r>
              <a:rPr lang="en-US" b="1" i="1" dirty="0" err="1" smtClean="0"/>
              <a:t>input_pullup</a:t>
            </a:r>
            <a:r>
              <a:rPr lang="en-US" dirty="0" smtClean="0"/>
              <a:t> rather than </a:t>
            </a:r>
            <a:r>
              <a:rPr lang="en-US" b="1" i="1" dirty="0" smtClean="0"/>
              <a:t>input</a:t>
            </a:r>
            <a:r>
              <a:rPr lang="en-US" dirty="0" smtClean="0"/>
              <a:t>.</a:t>
            </a:r>
          </a:p>
          <a:p>
            <a:pPr algn="ctr"/>
            <a:endParaRPr lang="en-US" dirty="0" smtClean="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pic>
        <p:nvPicPr>
          <p:cNvPr id="56" name="Picture 2" descr="\\NASHANSELMA2\weekendschool\screenshots\piandmore20170621.jpg"/>
          <p:cNvPicPr>
            <a:picLocks noChangeAspect="1" noChangeArrowheads="1"/>
          </p:cNvPicPr>
          <p:nvPr/>
        </p:nvPicPr>
        <p:blipFill>
          <a:blip r:embed="rId3" cstate="print"/>
          <a:srcRect t="24000" r="42285" b="68000"/>
          <a:stretch>
            <a:fillRect/>
          </a:stretch>
        </p:blipFill>
        <p:spPr bwMode="auto">
          <a:xfrm>
            <a:off x="4644008" y="3219822"/>
            <a:ext cx="2880320" cy="288032"/>
          </a:xfrm>
          <a:prstGeom prst="rect">
            <a:avLst/>
          </a:prstGeom>
          <a:noFill/>
        </p:spPr>
      </p:pic>
      <p:sp>
        <p:nvSpPr>
          <p:cNvPr id="58" name="Ovaal 57"/>
          <p:cNvSpPr/>
          <p:nvPr/>
        </p:nvSpPr>
        <p:spPr>
          <a:xfrm>
            <a:off x="5940152" y="3279638"/>
            <a:ext cx="86409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Danger when </a:t>
            </a:r>
            <a:r>
              <a:rPr lang="en-US" dirty="0" err="1" smtClean="0"/>
              <a:t>misconfiguring</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25313"/>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works fine, but what happens if you </a:t>
            </a:r>
            <a:r>
              <a:rPr lang="en-US" dirty="0" err="1" smtClean="0"/>
              <a:t>misconfigure</a:t>
            </a:r>
            <a:r>
              <a:rPr lang="en-US" dirty="0" smtClean="0"/>
              <a:t> the pin to be Digital Output, the value set to HIGH and the button is pressed?</a:t>
            </a:r>
          </a:p>
          <a:p>
            <a:pPr algn="ctr"/>
            <a:endParaRPr lang="en-US" dirty="0" smtClean="0"/>
          </a:p>
          <a:p>
            <a:pPr algn="ctr"/>
            <a:r>
              <a:rPr lang="en-US" dirty="0" smtClean="0"/>
              <a:t>If the </a:t>
            </a:r>
            <a:r>
              <a:rPr lang="en-US" dirty="0" err="1" smtClean="0"/>
              <a:t>Arduino</a:t>
            </a:r>
            <a:r>
              <a:rPr lang="en-US" dirty="0" smtClean="0"/>
              <a:t> makes the pin HIGH (5 volt) and the button connects to LOW (0 volt) </a:t>
            </a:r>
            <a:r>
              <a:rPr lang="en-US" dirty="0" smtClean="0">
                <a:sym typeface="Wingdings" pitchFamily="2" charset="2"/>
              </a:rPr>
              <a:t> short circuit and the </a:t>
            </a:r>
            <a:r>
              <a:rPr lang="en-US" dirty="0" err="1" smtClean="0">
                <a:sym typeface="Wingdings" pitchFamily="2" charset="2"/>
              </a:rPr>
              <a:t>Arduino</a:t>
            </a:r>
            <a:r>
              <a:rPr lang="en-US" dirty="0" smtClean="0">
                <a:sym typeface="Wingdings" pitchFamily="2" charset="2"/>
              </a:rPr>
              <a:t> will be blown up.</a:t>
            </a:r>
            <a:endParaRPr lang="en-US" dirty="0" smtClean="0"/>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smtClean="0"/>
              <a:t>Resistor in series to prevent damage in case of </a:t>
            </a:r>
            <a:r>
              <a:rPr lang="en-US" dirty="0" err="1" smtClean="0"/>
              <a:t>misconfiguration</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70132"/>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Therefore always include a 1 </a:t>
            </a:r>
            <a:r>
              <a:rPr lang="en-US" dirty="0" err="1" smtClean="0"/>
              <a:t>kOhm</a:t>
            </a:r>
            <a:r>
              <a:rPr lang="en-US" dirty="0" smtClean="0"/>
              <a:t> resistor in series with the switch.</a:t>
            </a:r>
          </a:p>
          <a:p>
            <a:pPr algn="ctr"/>
            <a:r>
              <a:rPr lang="en-US" dirty="0" smtClean="0"/>
              <a:t>If </a:t>
            </a:r>
            <a:r>
              <a:rPr lang="en-US" dirty="0" err="1" smtClean="0"/>
              <a:t>misconfigured</a:t>
            </a:r>
            <a:r>
              <a:rPr lang="en-US" dirty="0" smtClean="0"/>
              <a:t>, there will run a small current through the resistor rather than causing a short circuit.</a:t>
            </a:r>
          </a:p>
          <a:p>
            <a:pPr algn="ctr"/>
            <a:endParaRPr lang="en-US" dirty="0" smtClean="0"/>
          </a:p>
          <a:p>
            <a:pPr algn="ctr"/>
            <a:r>
              <a:rPr lang="en-US" dirty="0" smtClean="0"/>
              <a:t>The input will be 1 </a:t>
            </a:r>
            <a:r>
              <a:rPr lang="en-US" dirty="0" err="1" smtClean="0"/>
              <a:t>kOhm</a:t>
            </a:r>
            <a:r>
              <a:rPr lang="en-US" dirty="0" smtClean="0"/>
              <a:t> / (30 </a:t>
            </a:r>
            <a:r>
              <a:rPr lang="en-US" dirty="0" err="1" smtClean="0"/>
              <a:t>kOhm</a:t>
            </a:r>
            <a:r>
              <a:rPr lang="en-US" dirty="0" smtClean="0"/>
              <a:t> + 1 </a:t>
            </a:r>
            <a:r>
              <a:rPr lang="en-US" dirty="0" err="1" smtClean="0"/>
              <a:t>kOhm</a:t>
            </a:r>
            <a:r>
              <a:rPr lang="en-US" dirty="0" smtClean="0"/>
              <a:t>) * 5 volt =  0,15 volt.</a:t>
            </a:r>
          </a:p>
          <a:p>
            <a:pPr algn="ctr"/>
            <a:r>
              <a:rPr lang="en-US" dirty="0" smtClean="0"/>
              <a:t>See  appendix B for more info.</a:t>
            </a:r>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25" name="Rechthoek 24"/>
          <p:cNvSpPr/>
          <p:nvPr/>
        </p:nvSpPr>
        <p:spPr>
          <a:xfrm rot="5400000">
            <a:off x="3491880" y="350785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Tekstvak 25"/>
          <p:cNvSpPr txBox="1"/>
          <p:nvPr/>
        </p:nvSpPr>
        <p:spPr>
          <a:xfrm>
            <a:off x="2843808" y="3795886"/>
            <a:ext cx="1224136" cy="369332"/>
          </a:xfrm>
          <a:prstGeom prst="rect">
            <a:avLst/>
          </a:prstGeom>
          <a:noFill/>
        </p:spPr>
        <p:txBody>
          <a:bodyPr wrap="square" rtlCol="0">
            <a:spAutoFit/>
          </a:bodyPr>
          <a:lstStyle/>
          <a:p>
            <a:r>
              <a:rPr lang="en-US" dirty="0" smtClean="0"/>
              <a:t>1 </a:t>
            </a:r>
            <a:r>
              <a:rPr lang="en-US" dirty="0" err="1" smtClean="0"/>
              <a:t>kOhm</a:t>
            </a:r>
            <a:endParaRPr lang="nl-NL"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 double check</a:t>
            </a:r>
            <a:endParaRPr lang="nl-NL" dirty="0"/>
          </a:p>
        </p:txBody>
      </p:sp>
      <p:sp>
        <p:nvSpPr>
          <p:cNvPr id="3" name="Tijdelijke aanduiding voor inhoud 2"/>
          <p:cNvSpPr>
            <a:spLocks noGrp="1"/>
          </p:cNvSpPr>
          <p:nvPr>
            <p:ph idx="1"/>
          </p:nvPr>
        </p:nvSpPr>
        <p:spPr/>
        <p:txBody>
          <a:bodyPr/>
          <a:lstStyle/>
          <a:p>
            <a:r>
              <a:rPr lang="en-US" dirty="0" smtClean="0"/>
              <a:t>Please now check </a:t>
            </a:r>
            <a:r>
              <a:rPr lang="en-US" b="1" dirty="0" smtClean="0"/>
              <a:t>both of you </a:t>
            </a:r>
            <a:r>
              <a:rPr lang="en-US" dirty="0" smtClean="0"/>
              <a:t>that the wiring is correct.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37</a:t>
            </a:fld>
            <a:endParaRPr lang="nl-NL"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Y:\PiAndMore10.5\Screenshots2\2018-02-22__12-32-1519299141.jpg"/>
          <p:cNvPicPr>
            <a:picLocks noChangeAspect="1" noChangeArrowheads="1"/>
          </p:cNvPicPr>
          <p:nvPr/>
        </p:nvPicPr>
        <p:blipFill>
          <a:blip r:embed="rId3" cstate="print"/>
          <a:srcRect l="6572" r="14562" b="18744"/>
          <a:stretch>
            <a:fillRect/>
          </a:stretch>
        </p:blipFill>
        <p:spPr bwMode="auto">
          <a:xfrm>
            <a:off x="5004048" y="2139702"/>
            <a:ext cx="864096" cy="792088"/>
          </a:xfrm>
          <a:prstGeom prst="rect">
            <a:avLst/>
          </a:prstGeom>
          <a:noFill/>
        </p:spPr>
      </p:pic>
      <p:sp>
        <p:nvSpPr>
          <p:cNvPr id="2" name="Titel 1"/>
          <p:cNvSpPr>
            <a:spLocks noGrp="1"/>
          </p:cNvSpPr>
          <p:nvPr>
            <p:ph type="title"/>
          </p:nvPr>
        </p:nvSpPr>
        <p:spPr/>
        <p:txBody>
          <a:bodyPr/>
          <a:lstStyle/>
          <a:p>
            <a:r>
              <a:rPr lang="en-US" dirty="0" smtClean="0"/>
              <a:t>Bringing things together</a:t>
            </a:r>
            <a:endParaRPr lang="nl-NL" dirty="0"/>
          </a:p>
        </p:txBody>
      </p:sp>
      <p:sp>
        <p:nvSpPr>
          <p:cNvPr id="3" name="Tijdelijke aanduiding voor inhoud 2"/>
          <p:cNvSpPr>
            <a:spLocks noGrp="1"/>
          </p:cNvSpPr>
          <p:nvPr>
            <p:ph idx="1"/>
          </p:nvPr>
        </p:nvSpPr>
        <p:spPr>
          <a:xfrm>
            <a:off x="467544" y="1059582"/>
            <a:ext cx="8229600" cy="3394472"/>
          </a:xfrm>
        </p:spPr>
        <p:txBody>
          <a:bodyPr>
            <a:noAutofit/>
          </a:bodyPr>
          <a:lstStyle/>
          <a:p>
            <a:r>
              <a:rPr lang="en-US" sz="2000" dirty="0" smtClean="0"/>
              <a:t>Connect the 9 Volt connector to the board and switch power on</a:t>
            </a:r>
          </a:p>
          <a:p>
            <a:r>
              <a:rPr lang="en-US" sz="2000" dirty="0" smtClean="0"/>
              <a:t>Connect the USB connector to the </a:t>
            </a:r>
            <a:r>
              <a:rPr lang="en-US" sz="2000" dirty="0" err="1" smtClean="0"/>
              <a:t>Arduino</a:t>
            </a:r>
            <a:endParaRPr lang="en-US" sz="2000" dirty="0" smtClean="0"/>
          </a:p>
          <a:p>
            <a:r>
              <a:rPr lang="en-US" sz="2000" dirty="0" err="1" smtClean="0"/>
              <a:t>Doubleclick</a:t>
            </a:r>
            <a:r>
              <a:rPr lang="en-US" sz="2000" dirty="0" smtClean="0"/>
              <a:t> </a:t>
            </a:r>
            <a:r>
              <a:rPr lang="en-US" sz="2000" i="1" dirty="0" err="1" smtClean="0"/>
              <a:t>scratchClient</a:t>
            </a:r>
            <a:r>
              <a:rPr lang="en-US" sz="2000" i="1" dirty="0" smtClean="0"/>
              <a:t> Tutorial.scl</a:t>
            </a:r>
            <a:r>
              <a:rPr lang="en-US" sz="2000" dirty="0" smtClean="0"/>
              <a:t> on the desktop to start </a:t>
            </a:r>
            <a:r>
              <a:rPr lang="en-US" sz="2000" dirty="0" err="1" smtClean="0"/>
              <a:t>scratchClient</a:t>
            </a:r>
            <a:r>
              <a:rPr lang="en-US" sz="2000" dirty="0" smtClean="0"/>
              <a:t> with the </a:t>
            </a:r>
            <a:r>
              <a:rPr lang="en-US" sz="2000" dirty="0" err="1" smtClean="0"/>
              <a:t>config</a:t>
            </a:r>
            <a:r>
              <a:rPr lang="en-US" sz="2000" dirty="0" smtClean="0"/>
              <a:t> file you have just updated</a:t>
            </a:r>
          </a:p>
          <a:p>
            <a:endParaRPr lang="en-US" sz="2000" dirty="0" smtClean="0"/>
          </a:p>
          <a:p>
            <a:r>
              <a:rPr lang="en-US" sz="2000" dirty="0" smtClean="0"/>
              <a:t>It will also open a browser window where you can see variables </a:t>
            </a:r>
          </a:p>
          <a:p>
            <a:pPr lvl="1"/>
            <a:r>
              <a:rPr lang="en-US" sz="1600" dirty="0" smtClean="0"/>
              <a:t>Explained later in the presentation</a:t>
            </a:r>
          </a:p>
          <a:p>
            <a:r>
              <a:rPr lang="en-US" sz="2000" dirty="0" smtClean="0"/>
              <a:t>In the terminal window you will see complaints that </a:t>
            </a:r>
            <a:r>
              <a:rPr lang="en-US" sz="2000" dirty="0" err="1" smtClean="0"/>
              <a:t>scratchClient</a:t>
            </a:r>
            <a:r>
              <a:rPr lang="en-US" sz="2000" dirty="0" smtClean="0"/>
              <a:t> has no connection to Scratch</a:t>
            </a:r>
          </a:p>
          <a:p>
            <a:pPr lvl="1"/>
            <a:r>
              <a:rPr lang="en-US" sz="1600" dirty="0" smtClean="0"/>
              <a:t>Which is logical because Scratch was not started yet.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38</a:t>
            </a:fld>
            <a:endParaRPr lang="nl-NL"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 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39</a:t>
            </a:fld>
            <a:endParaRPr lang="nl-NL" dirty="0"/>
          </a:p>
        </p:txBody>
      </p:sp>
      <p:pic>
        <p:nvPicPr>
          <p:cNvPr id="4099" name="Picture 3" descr="Y:\PiAndMore10.5\Screenshots2\2018-02-22__12-33-1519299211.jpg"/>
          <p:cNvPicPr>
            <a:picLocks noChangeAspect="1" noChangeArrowheads="1"/>
          </p:cNvPicPr>
          <p:nvPr/>
        </p:nvPicPr>
        <p:blipFill>
          <a:blip r:embed="rId2" cstate="print"/>
          <a:srcRect t="9" r="75594" b="43292"/>
          <a:stretch>
            <a:fillRect/>
          </a:stretch>
        </p:blipFill>
        <p:spPr bwMode="auto">
          <a:xfrm>
            <a:off x="4067944" y="267493"/>
            <a:ext cx="3600400" cy="4704897"/>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Workshop </a:t>
            </a:r>
            <a:r>
              <a:rPr lang="en-US" dirty="0" err="1" smtClean="0"/>
              <a:t>organisation</a:t>
            </a:r>
            <a:endParaRPr lang="nl-NL" dirty="0"/>
          </a:p>
        </p:txBody>
      </p:sp>
      <p:sp>
        <p:nvSpPr>
          <p:cNvPr id="3" name="Tijdelijke aanduiding voor inhoud 2"/>
          <p:cNvSpPr>
            <a:spLocks noGrp="1"/>
          </p:cNvSpPr>
          <p:nvPr>
            <p:ph idx="1"/>
          </p:nvPr>
        </p:nvSpPr>
        <p:spPr>
          <a:xfrm>
            <a:off x="467544" y="1059582"/>
            <a:ext cx="3970784" cy="3672408"/>
          </a:xfrm>
        </p:spPr>
        <p:txBody>
          <a:bodyPr>
            <a:normAutofit fontScale="92500" lnSpcReduction="20000"/>
          </a:bodyPr>
          <a:lstStyle/>
          <a:p>
            <a:r>
              <a:rPr lang="en-US" sz="2000" dirty="0" smtClean="0"/>
              <a:t>Welcome and introduction presentation (5 min).</a:t>
            </a:r>
          </a:p>
          <a:p>
            <a:r>
              <a:rPr lang="en-US" sz="2000" dirty="0" smtClean="0"/>
              <a:t>After that everyone will work at his or her own pace.</a:t>
            </a:r>
          </a:p>
          <a:p>
            <a:r>
              <a:rPr lang="en-US" sz="2000" dirty="0" smtClean="0"/>
              <a:t>Choose with your “workplace partner” which topics you want to do.</a:t>
            </a:r>
          </a:p>
          <a:p>
            <a:pPr lvl="1"/>
            <a:r>
              <a:rPr lang="en-US" sz="1600" dirty="0" smtClean="0"/>
              <a:t>There is more material than what can be covered in 110 minutes.</a:t>
            </a:r>
          </a:p>
          <a:p>
            <a:r>
              <a:rPr lang="en-US" sz="2000" dirty="0" smtClean="0"/>
              <a:t>Language: Both German and English</a:t>
            </a:r>
          </a:p>
          <a:p>
            <a:r>
              <a:rPr lang="en-US" sz="2000" dirty="0" smtClean="0"/>
              <a:t>At the end copy the material you created to your USB stick (if you want)</a:t>
            </a:r>
          </a:p>
          <a:p>
            <a:r>
              <a:rPr lang="en-US" sz="2000" dirty="0" smtClean="0"/>
              <a:t>Break down &amp; clean up (5 min)</a:t>
            </a:r>
          </a:p>
        </p:txBody>
      </p:sp>
      <p:sp>
        <p:nvSpPr>
          <p:cNvPr id="4" name="Tijdelijke aanduiding voor inhoud 2"/>
          <p:cNvSpPr txBox="1">
            <a:spLocks/>
          </p:cNvSpPr>
          <p:nvPr/>
        </p:nvSpPr>
        <p:spPr>
          <a:xfrm>
            <a:off x="4644008" y="915566"/>
            <a:ext cx="3970784" cy="3744416"/>
          </a:xfrm>
          <a:prstGeom prst="rect">
            <a:avLst/>
          </a:prstGeom>
        </p:spPr>
        <p:txBody>
          <a:bodyPr vert="horz" lIns="91440" tIns="45720" rIns="91440" bIns="45720" rtlCol="0">
            <a:normAutofit/>
          </a:bodyPr>
          <a:lstStyle/>
          <a:p>
            <a:pPr marL="179388" marR="0" lvl="0" indent="-17938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The major steps:</a:t>
            </a:r>
          </a:p>
          <a:p>
            <a:pPr marL="447675" lvl="1" indent="-276225">
              <a:spcBef>
                <a:spcPct val="20000"/>
              </a:spcBef>
              <a:buFont typeface="+mj-lt"/>
              <a:buAutoNum type="arabicPeriod"/>
            </a:pPr>
            <a:r>
              <a:rPr lang="en-US" sz="2000" noProof="0" dirty="0" smtClean="0"/>
              <a:t>Get a working hardware and </a:t>
            </a:r>
            <a:r>
              <a:rPr lang="en-US" sz="2000" noProof="0" dirty="0" err="1" smtClean="0"/>
              <a:t>scratchClient</a:t>
            </a:r>
            <a:r>
              <a:rPr lang="en-US" sz="2000" noProof="0" dirty="0" smtClean="0"/>
              <a:t> </a:t>
            </a:r>
            <a:r>
              <a:rPr lang="en-US" sz="2000" noProof="0" dirty="0" err="1" smtClean="0"/>
              <a:t>config</a:t>
            </a:r>
            <a:r>
              <a:rPr lang="en-US" sz="2000" noProof="0" dirty="0" smtClean="0"/>
              <a:t> using a </a:t>
            </a:r>
            <a:r>
              <a:rPr lang="en-US" sz="2000" noProof="0" dirty="0" err="1" smtClean="0"/>
              <a:t>scratchClient</a:t>
            </a:r>
            <a:r>
              <a:rPr lang="en-US" sz="2000" noProof="0" dirty="0" smtClean="0"/>
              <a:t> </a:t>
            </a:r>
            <a:r>
              <a:rPr lang="en-US" sz="2000" noProof="0" dirty="0" err="1" smtClean="0"/>
              <a:t>config</a:t>
            </a:r>
            <a:r>
              <a:rPr lang="en-US" sz="2000" noProof="0" dirty="0" smtClean="0"/>
              <a:t> tool.</a:t>
            </a:r>
          </a:p>
          <a:p>
            <a:pPr marL="447675" lvl="1" indent="-276225">
              <a:spcBef>
                <a:spcPct val="20000"/>
              </a:spcBef>
              <a:buFont typeface="+mj-lt"/>
              <a:buAutoNum type="arabicPeriod"/>
            </a:pPr>
            <a:r>
              <a:rPr lang="en-US" sz="2000" noProof="0" dirty="0" smtClean="0"/>
              <a:t>Put components on the board and test </a:t>
            </a:r>
            <a:r>
              <a:rPr lang="en-US" sz="2000" dirty="0" smtClean="0"/>
              <a:t>out your setup.</a:t>
            </a:r>
            <a:endParaRPr lang="en-US" sz="2000" noProof="0" dirty="0" smtClean="0"/>
          </a:p>
          <a:p>
            <a:pPr marL="447675" lvl="1" indent="-276225">
              <a:spcBef>
                <a:spcPct val="20000"/>
              </a:spcBef>
              <a:buFont typeface="+mj-lt"/>
              <a:buAutoNum type="arabicPeriod"/>
            </a:pPr>
            <a:r>
              <a:rPr lang="en-US" sz="2000" dirty="0" smtClean="0"/>
              <a:t>Write some code in Scratch</a:t>
            </a:r>
          </a:p>
          <a:p>
            <a:pPr marL="447675" lvl="1" indent="-276225">
              <a:spcBef>
                <a:spcPct val="20000"/>
              </a:spcBef>
              <a:buFont typeface="+mj-lt"/>
              <a:buAutoNum type="arabicPeriod"/>
            </a:pPr>
            <a:r>
              <a:rPr lang="en-US" sz="2000" dirty="0" smtClean="0"/>
              <a:t>Add more hardware and update the </a:t>
            </a:r>
            <a:r>
              <a:rPr lang="en-US" sz="2000" dirty="0" err="1" smtClean="0"/>
              <a:t>config</a:t>
            </a:r>
            <a:r>
              <a:rPr lang="en-US" sz="2000" dirty="0" smtClean="0"/>
              <a:t> file.</a:t>
            </a:r>
          </a:p>
          <a:p>
            <a:pPr marL="447675" lvl="1" indent="-276225">
              <a:spcBef>
                <a:spcPct val="20000"/>
              </a:spcBef>
              <a:buFont typeface="+mj-lt"/>
              <a:buAutoNum type="arabicPeriod"/>
            </a:pPr>
            <a:r>
              <a:rPr lang="en-US" sz="2000" dirty="0" smtClean="0"/>
              <a:t>And repeat this.</a:t>
            </a:r>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4</a:t>
            </a:fld>
            <a:endParaRPr lang="nl-NL"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Y:\PiAndMore10.5\Screenshots\2018-02-06__20-35-1517949303.jpg"/>
          <p:cNvPicPr>
            <a:picLocks noChangeAspect="1" noChangeArrowheads="1"/>
          </p:cNvPicPr>
          <p:nvPr/>
        </p:nvPicPr>
        <p:blipFill>
          <a:blip r:embed="rId2" cstate="print"/>
          <a:srcRect b="69455"/>
          <a:stretch>
            <a:fillRect/>
          </a:stretch>
        </p:blipFill>
        <p:spPr bwMode="auto">
          <a:xfrm>
            <a:off x="4860032" y="1635646"/>
            <a:ext cx="4161365" cy="1016877"/>
          </a:xfrm>
          <a:prstGeom prst="rect">
            <a:avLst/>
          </a:prstGeom>
          <a:noFill/>
        </p:spPr>
      </p:pic>
      <p:sp>
        <p:nvSpPr>
          <p:cNvPr id="2" name="Titel 1"/>
          <p:cNvSpPr>
            <a:spLocks noGrp="1"/>
          </p:cNvSpPr>
          <p:nvPr>
            <p:ph type="title"/>
          </p:nvPr>
        </p:nvSpPr>
        <p:spPr>
          <a:xfrm>
            <a:off x="457200" y="123478"/>
            <a:ext cx="8229600" cy="1080120"/>
          </a:xfrm>
        </p:spPr>
        <p:txBody>
          <a:bodyPr>
            <a:normAutofit fontScale="90000"/>
          </a:bodyPr>
          <a:lstStyle/>
          <a:p>
            <a:r>
              <a:rPr lang="en-US" dirty="0" smtClean="0"/>
              <a:t>Start Scratch 2 and get</a:t>
            </a:r>
            <a:br>
              <a:rPr lang="en-US" dirty="0" smtClean="0"/>
            </a:br>
            <a:r>
              <a:rPr lang="en-US" dirty="0" err="1" smtClean="0"/>
              <a:t>scratchClient</a:t>
            </a:r>
            <a:r>
              <a:rPr lang="en-US" dirty="0" smtClean="0"/>
              <a:t> blocks</a:t>
            </a:r>
            <a:endParaRPr lang="nl-NL" dirty="0"/>
          </a:p>
        </p:txBody>
      </p:sp>
      <p:sp>
        <p:nvSpPr>
          <p:cNvPr id="3" name="Tijdelijke aanduiding voor inhoud 2"/>
          <p:cNvSpPr>
            <a:spLocks noGrp="1"/>
          </p:cNvSpPr>
          <p:nvPr>
            <p:ph idx="1"/>
          </p:nvPr>
        </p:nvSpPr>
        <p:spPr>
          <a:xfrm>
            <a:off x="457200" y="1347613"/>
            <a:ext cx="4402832" cy="3247009"/>
          </a:xfrm>
        </p:spPr>
        <p:txBody>
          <a:bodyPr>
            <a:normAutofit fontScale="92500" lnSpcReduction="10000"/>
          </a:bodyPr>
          <a:lstStyle/>
          <a:p>
            <a:r>
              <a:rPr lang="en-US" dirty="0" smtClean="0"/>
              <a:t>Click on </a:t>
            </a:r>
            <a:r>
              <a:rPr lang="en-US" i="1" dirty="0" smtClean="0"/>
              <a:t>More Blocks</a:t>
            </a:r>
          </a:p>
          <a:p>
            <a:r>
              <a:rPr lang="en-US" dirty="0" err="1" smtClean="0"/>
              <a:t>Clidk</a:t>
            </a:r>
            <a:r>
              <a:rPr lang="en-US" dirty="0" smtClean="0"/>
              <a:t> on </a:t>
            </a:r>
            <a:r>
              <a:rPr lang="en-US" i="1" dirty="0" smtClean="0"/>
              <a:t>Add an Extension</a:t>
            </a:r>
          </a:p>
          <a:p>
            <a:r>
              <a:rPr lang="en-US" dirty="0" smtClean="0"/>
              <a:t>Choose </a:t>
            </a:r>
            <a:r>
              <a:rPr lang="en-US" i="1" dirty="0" err="1" smtClean="0"/>
              <a:t>scratchClient</a:t>
            </a:r>
            <a:endParaRPr lang="en-US" i="1" dirty="0" smtClean="0"/>
          </a:p>
          <a:p>
            <a:r>
              <a:rPr lang="en-US" dirty="0" smtClean="0"/>
              <a:t>Now the extra blocks of </a:t>
            </a:r>
            <a:r>
              <a:rPr lang="en-US" dirty="0" err="1" smtClean="0"/>
              <a:t>scratchClient</a:t>
            </a:r>
            <a:r>
              <a:rPr lang="en-US" dirty="0" smtClean="0"/>
              <a:t> get included. </a:t>
            </a:r>
          </a:p>
          <a:p>
            <a:r>
              <a:rPr lang="en-US" dirty="0" smtClean="0"/>
              <a:t>Wait 10 seconds and look whether the blue LED on the </a:t>
            </a:r>
            <a:r>
              <a:rPr lang="en-US" dirty="0" err="1" smtClean="0"/>
              <a:t>Arduino</a:t>
            </a:r>
            <a:r>
              <a:rPr lang="en-US" dirty="0" smtClean="0"/>
              <a:t> </a:t>
            </a:r>
            <a:r>
              <a:rPr lang="en-US" dirty="0" err="1" smtClean="0"/>
              <a:t>Nano</a:t>
            </a:r>
            <a:r>
              <a:rPr lang="en-US" dirty="0" smtClean="0"/>
              <a:t> blinks slowly instead of fast. If so, the connection is established.</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40</a:t>
            </a:fld>
            <a:endParaRPr lang="nl-NL" dirty="0"/>
          </a:p>
        </p:txBody>
      </p:sp>
      <p:pic>
        <p:nvPicPr>
          <p:cNvPr id="2050" name="Picture 2" descr="Y:\PiAndMore10.5\Screenshots\2018-01-31__20-34-1517430881.jpg"/>
          <p:cNvPicPr>
            <a:picLocks noChangeAspect="1" noChangeArrowheads="1"/>
          </p:cNvPicPr>
          <p:nvPr/>
        </p:nvPicPr>
        <p:blipFill>
          <a:blip r:embed="rId3" cstate="print"/>
          <a:srcRect/>
          <a:stretch>
            <a:fillRect/>
          </a:stretch>
        </p:blipFill>
        <p:spPr bwMode="auto">
          <a:xfrm>
            <a:off x="6732240" y="51470"/>
            <a:ext cx="1492327" cy="1476618"/>
          </a:xfrm>
          <a:prstGeom prst="rect">
            <a:avLst/>
          </a:prstGeom>
          <a:noFill/>
        </p:spPr>
      </p:pic>
      <p:cxnSp>
        <p:nvCxnSpPr>
          <p:cNvPr id="9" name="Rechte verbindingslijn met pijl 8"/>
          <p:cNvCxnSpPr/>
          <p:nvPr/>
        </p:nvCxnSpPr>
        <p:spPr>
          <a:xfrm flipV="1">
            <a:off x="3203848" y="1059582"/>
            <a:ext cx="4320480"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V="1">
            <a:off x="3707904" y="1419622"/>
            <a:ext cx="3312368"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flipV="1">
            <a:off x="3203848" y="2139702"/>
            <a:ext cx="4176464"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4644008" y="2931790"/>
            <a:ext cx="1152128"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5122" name="Picture 2" descr="Y:\PiAndMore10.5\Screenshots2\2018-02-22__12-38-1519299527.jpg"/>
          <p:cNvPicPr>
            <a:picLocks noChangeAspect="1" noChangeArrowheads="1"/>
          </p:cNvPicPr>
          <p:nvPr/>
        </p:nvPicPr>
        <p:blipFill>
          <a:blip r:embed="rId4" cstate="print"/>
          <a:srcRect l="48383" r="28937" b="48971"/>
          <a:stretch>
            <a:fillRect/>
          </a:stretch>
        </p:blipFill>
        <p:spPr bwMode="auto">
          <a:xfrm>
            <a:off x="5868144" y="2715766"/>
            <a:ext cx="1296144" cy="233306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92500" lnSpcReduction="20000"/>
          </a:bodyPr>
          <a:lstStyle/>
          <a:p>
            <a:r>
              <a:rPr lang="en-US" dirty="0" smtClean="0"/>
              <a:t>Create this program in Scratch and try it out (click the set of blocks or click the green flag above the animation window).</a:t>
            </a:r>
          </a:p>
          <a:p>
            <a:r>
              <a:rPr lang="en-US" dirty="0" smtClean="0"/>
              <a:t>Digital in (Button):</a:t>
            </a:r>
          </a:p>
          <a:p>
            <a:pPr lvl="1"/>
            <a:r>
              <a:rPr lang="en-US" dirty="0" smtClean="0"/>
              <a:t>0 = pressed</a:t>
            </a:r>
          </a:p>
          <a:p>
            <a:pPr lvl="1"/>
            <a:r>
              <a:rPr lang="en-US" dirty="0" smtClean="0"/>
              <a:t>1 = not pressed</a:t>
            </a:r>
          </a:p>
          <a:p>
            <a:r>
              <a:rPr lang="en-US" dirty="0" smtClean="0"/>
              <a:t>Digital out (LED)</a:t>
            </a:r>
          </a:p>
          <a:p>
            <a:pPr lvl="1"/>
            <a:r>
              <a:rPr lang="en-US" dirty="0" smtClean="0"/>
              <a:t>0 = off</a:t>
            </a:r>
          </a:p>
          <a:p>
            <a:pPr lvl="1"/>
            <a:r>
              <a:rPr lang="en-US" dirty="0" smtClean="0"/>
              <a:t>1 = on</a:t>
            </a:r>
          </a:p>
          <a:p>
            <a:r>
              <a:rPr lang="en-US" dirty="0" err="1" smtClean="0"/>
              <a:t>Analyse</a:t>
            </a:r>
            <a:r>
              <a:rPr lang="en-US" dirty="0" smtClean="0"/>
              <a:t> how the program works.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41</a:t>
            </a:fld>
            <a:endParaRPr lang="nl-NL" dirty="0"/>
          </a:p>
        </p:txBody>
      </p:sp>
      <p:pic>
        <p:nvPicPr>
          <p:cNvPr id="3074" name="Picture 2" descr="Y:\PiAndMore10.5\Screenshots\2018-01-31__22-26-1517437569.jpg"/>
          <p:cNvPicPr>
            <a:picLocks noChangeAspect="1" noChangeArrowheads="1"/>
          </p:cNvPicPr>
          <p:nvPr/>
        </p:nvPicPr>
        <p:blipFill>
          <a:blip r:embed="rId3" cstate="print"/>
          <a:srcRect/>
          <a:stretch>
            <a:fillRect/>
          </a:stretch>
        </p:blipFill>
        <p:spPr bwMode="auto">
          <a:xfrm>
            <a:off x="5364088" y="1131590"/>
            <a:ext cx="2352675" cy="1238250"/>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Does it work? (see next slide for help)</a:t>
            </a:r>
            <a:endParaRPr lang="nl-NL" dirty="0"/>
          </a:p>
        </p:txBody>
      </p:sp>
      <p:sp>
        <p:nvSpPr>
          <p:cNvPr id="3" name="Tijdelijke aanduiding voor inhoud 2"/>
          <p:cNvSpPr>
            <a:spLocks noGrp="1"/>
          </p:cNvSpPr>
          <p:nvPr>
            <p:ph idx="1"/>
          </p:nvPr>
        </p:nvSpPr>
        <p:spPr/>
        <p:txBody>
          <a:bodyPr>
            <a:normAutofit/>
          </a:bodyPr>
          <a:lstStyle/>
          <a:p>
            <a:r>
              <a:rPr lang="en-US" dirty="0" smtClean="0"/>
              <a:t>If the LED on the </a:t>
            </a:r>
            <a:r>
              <a:rPr lang="en-US" dirty="0" err="1" smtClean="0"/>
              <a:t>Arduino</a:t>
            </a:r>
            <a:r>
              <a:rPr lang="en-US" dirty="0" smtClean="0"/>
              <a:t> is blinking slowly </a:t>
            </a:r>
            <a:r>
              <a:rPr lang="en-US" b="1" dirty="0" smtClean="0"/>
              <a:t>only then </a:t>
            </a:r>
            <a:r>
              <a:rPr lang="en-US" dirty="0" smtClean="0"/>
              <a:t>the </a:t>
            </a:r>
            <a:r>
              <a:rPr lang="en-US" dirty="0" err="1" smtClean="0"/>
              <a:t>config</a:t>
            </a:r>
            <a:r>
              <a:rPr lang="en-US" dirty="0" smtClean="0"/>
              <a:t> is downloaded and </a:t>
            </a:r>
            <a:r>
              <a:rPr lang="en-US" b="1" dirty="0" smtClean="0"/>
              <a:t>only then </a:t>
            </a:r>
            <a:r>
              <a:rPr lang="en-US" dirty="0" err="1" smtClean="0"/>
              <a:t>scratchClient</a:t>
            </a:r>
            <a:r>
              <a:rPr lang="en-US" dirty="0" smtClean="0"/>
              <a:t> works.</a:t>
            </a:r>
          </a:p>
          <a:p>
            <a:pPr lvl="1"/>
            <a:r>
              <a:rPr lang="en-US" dirty="0" smtClean="0"/>
              <a:t>It may take 10 seconds after both </a:t>
            </a:r>
            <a:r>
              <a:rPr lang="en-US" dirty="0" err="1" smtClean="0"/>
              <a:t>scratchClient</a:t>
            </a:r>
            <a:r>
              <a:rPr lang="en-US" dirty="0" smtClean="0"/>
              <a:t> and the </a:t>
            </a:r>
            <a:r>
              <a:rPr lang="en-US" dirty="0" err="1" smtClean="0"/>
              <a:t>scratchClient</a:t>
            </a:r>
            <a:r>
              <a:rPr lang="en-US" dirty="0" smtClean="0"/>
              <a:t> extensions in Scratch 2 are loaded before this happens.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42</a:t>
            </a:fld>
            <a:endParaRPr lang="nl-NL"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Y:\PiAndMore10.5\Screenshots2\2018-02-22__12-37-1519299468.jpg"/>
          <p:cNvPicPr>
            <a:picLocks noChangeAspect="1" noChangeArrowheads="1"/>
          </p:cNvPicPr>
          <p:nvPr/>
        </p:nvPicPr>
        <p:blipFill>
          <a:blip r:embed="rId2" cstate="print"/>
          <a:srcRect/>
          <a:stretch>
            <a:fillRect/>
          </a:stretch>
        </p:blipFill>
        <p:spPr bwMode="auto">
          <a:xfrm>
            <a:off x="179512" y="1419622"/>
            <a:ext cx="4400724" cy="3300543"/>
          </a:xfrm>
          <a:prstGeom prst="rect">
            <a:avLst/>
          </a:prstGeom>
          <a:noFill/>
        </p:spPr>
      </p:pic>
      <p:sp>
        <p:nvSpPr>
          <p:cNvPr id="2" name="Titel 1"/>
          <p:cNvSpPr>
            <a:spLocks noGrp="1"/>
          </p:cNvSpPr>
          <p:nvPr>
            <p:ph type="title"/>
          </p:nvPr>
        </p:nvSpPr>
        <p:spPr>
          <a:xfrm>
            <a:off x="457200" y="205978"/>
            <a:ext cx="8229600" cy="1069628"/>
          </a:xfrm>
        </p:spPr>
        <p:txBody>
          <a:bodyPr>
            <a:normAutofit fontScale="90000"/>
          </a:bodyPr>
          <a:lstStyle/>
          <a:p>
            <a:r>
              <a:rPr lang="en-US" dirty="0" smtClean="0"/>
              <a:t>You can monitor the values that are exchanged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43</a:t>
            </a:fld>
            <a:endParaRPr lang="nl-NL" dirty="0"/>
          </a:p>
        </p:txBody>
      </p:sp>
      <p:sp>
        <p:nvSpPr>
          <p:cNvPr id="6" name="Tijdelijke aanduiding voor inhoud 2"/>
          <p:cNvSpPr>
            <a:spLocks noGrp="1"/>
          </p:cNvSpPr>
          <p:nvPr>
            <p:ph idx="1"/>
          </p:nvPr>
        </p:nvSpPr>
        <p:spPr>
          <a:xfrm>
            <a:off x="5148064" y="1337518"/>
            <a:ext cx="3826768" cy="3394472"/>
          </a:xfrm>
        </p:spPr>
        <p:txBody>
          <a:bodyPr>
            <a:normAutofit/>
          </a:bodyPr>
          <a:lstStyle/>
          <a:p>
            <a:r>
              <a:rPr lang="en-US" sz="1400" dirty="0" smtClean="0"/>
              <a:t>Together with </a:t>
            </a:r>
            <a:r>
              <a:rPr lang="en-US" sz="1400" dirty="0" err="1" smtClean="0"/>
              <a:t>scratchClient</a:t>
            </a:r>
            <a:r>
              <a:rPr lang="en-US" sz="1400" dirty="0" smtClean="0"/>
              <a:t>, the browser is opened with URL </a:t>
            </a:r>
            <a:r>
              <a:rPr lang="en-US" sz="1400" i="1" dirty="0" smtClean="0"/>
              <a:t>localhost:8080/adapters</a:t>
            </a:r>
          </a:p>
          <a:p>
            <a:r>
              <a:rPr lang="en-US" sz="1400" dirty="0" smtClean="0"/>
              <a:t>Note the input &amp; output directions: </a:t>
            </a:r>
          </a:p>
          <a:p>
            <a:pPr lvl="1"/>
            <a:r>
              <a:rPr lang="en-US" sz="1200" dirty="0" smtClean="0"/>
              <a:t>Output of an adapter is an input for scratch</a:t>
            </a:r>
          </a:p>
          <a:p>
            <a:pPr lvl="1"/>
            <a:r>
              <a:rPr lang="en-US" sz="1200" dirty="0" smtClean="0"/>
              <a:t>Output of scratch is an input for the adapters. </a:t>
            </a:r>
          </a:p>
          <a:p>
            <a:pPr lvl="1"/>
            <a:r>
              <a:rPr lang="en-US" sz="1200" dirty="0" smtClean="0"/>
              <a:t>Hence the names input and output look to be reversed from what is in the </a:t>
            </a:r>
            <a:r>
              <a:rPr lang="en-US" sz="1200" dirty="0" err="1" smtClean="0"/>
              <a:t>config</a:t>
            </a:r>
            <a:r>
              <a:rPr lang="en-US" sz="1200" dirty="0" smtClean="0"/>
              <a:t> file.</a:t>
            </a:r>
          </a:p>
          <a:p>
            <a:pPr lvl="1"/>
            <a:r>
              <a:rPr lang="en-US" sz="1200" dirty="0" smtClean="0"/>
              <a:t>Therefore best refer to the variable names.</a:t>
            </a:r>
          </a:p>
          <a:p>
            <a:r>
              <a:rPr lang="en-US" sz="1400" dirty="0" smtClean="0"/>
              <a:t>You will see that values are only displayed after they have changed (otherwise a question mark (?) is displayed).</a:t>
            </a:r>
          </a:p>
          <a:p>
            <a:r>
              <a:rPr lang="en-US" sz="1400" dirty="0" smtClean="0"/>
              <a:t>Not for now, but you can click the field and type a value which then will be sent in the appropriate direction.</a:t>
            </a:r>
            <a:endParaRPr lang="nl-NL" sz="1400" dirty="0"/>
          </a:p>
        </p:txBody>
      </p:sp>
      <p:sp>
        <p:nvSpPr>
          <p:cNvPr id="7" name="Ovaal 6"/>
          <p:cNvSpPr/>
          <p:nvPr/>
        </p:nvSpPr>
        <p:spPr>
          <a:xfrm>
            <a:off x="69404" y="2595588"/>
            <a:ext cx="1224136"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3203848" y="2597150"/>
            <a:ext cx="1331640"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Change the program</a:t>
            </a:r>
            <a:endParaRPr lang="nl-NL" dirty="0"/>
          </a:p>
        </p:txBody>
      </p:sp>
      <p:sp>
        <p:nvSpPr>
          <p:cNvPr id="3" name="Tijdelijke aanduiding voor inhoud 2"/>
          <p:cNvSpPr>
            <a:spLocks noGrp="1"/>
          </p:cNvSpPr>
          <p:nvPr>
            <p:ph idx="1"/>
          </p:nvPr>
        </p:nvSpPr>
        <p:spPr>
          <a:xfrm>
            <a:off x="457200" y="1200151"/>
            <a:ext cx="4618856" cy="3394472"/>
          </a:xfrm>
        </p:spPr>
        <p:txBody>
          <a:bodyPr/>
          <a:lstStyle/>
          <a:p>
            <a:r>
              <a:rPr lang="en-US" dirty="0" smtClean="0"/>
              <a:t>Make a change in the program so that the LED goes on when the button is pressed. </a:t>
            </a:r>
          </a:p>
          <a:p>
            <a:r>
              <a:rPr lang="en-US" dirty="0" smtClean="0"/>
              <a:t>There are (at least) two ways</a:t>
            </a:r>
          </a:p>
          <a:p>
            <a:r>
              <a:rPr lang="en-US" dirty="0" smtClean="0"/>
              <a:t>You need the blocks depicted here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44</a:t>
            </a:fld>
            <a:endParaRPr lang="nl-NL" dirty="0"/>
          </a:p>
        </p:txBody>
      </p:sp>
      <p:pic>
        <p:nvPicPr>
          <p:cNvPr id="4098" name="Picture 2" descr="Y:\PiAndMore10.5\Screenshots\2018-01-31__22-51-1517439102.jpg"/>
          <p:cNvPicPr>
            <a:picLocks noChangeAspect="1" noChangeArrowheads="1"/>
          </p:cNvPicPr>
          <p:nvPr/>
        </p:nvPicPr>
        <p:blipFill>
          <a:blip r:embed="rId2" cstate="print"/>
          <a:srcRect/>
          <a:stretch>
            <a:fillRect/>
          </a:stretch>
        </p:blipFill>
        <p:spPr bwMode="auto">
          <a:xfrm>
            <a:off x="5508104" y="906274"/>
            <a:ext cx="3429000" cy="1476375"/>
          </a:xfrm>
          <a:prstGeom prst="rect">
            <a:avLst/>
          </a:prstGeom>
          <a:noFill/>
        </p:spPr>
      </p:pic>
      <p:pic>
        <p:nvPicPr>
          <p:cNvPr id="4099" name="Picture 3" descr="Y:\PiAndMore10.5\Screenshots\2018-01-31__22-53-1517439230.jpg"/>
          <p:cNvPicPr>
            <a:picLocks noChangeAspect="1" noChangeArrowheads="1"/>
          </p:cNvPicPr>
          <p:nvPr/>
        </p:nvPicPr>
        <p:blipFill>
          <a:blip r:embed="rId3" cstate="print"/>
          <a:srcRect/>
          <a:stretch>
            <a:fillRect/>
          </a:stretch>
        </p:blipFill>
        <p:spPr bwMode="auto">
          <a:xfrm>
            <a:off x="5508104" y="2994506"/>
            <a:ext cx="2105025" cy="1409700"/>
          </a:xfrm>
          <a:prstGeom prst="rect">
            <a:avLst/>
          </a:prstGeom>
          <a:noFill/>
        </p:spPr>
      </p:pic>
      <p:sp>
        <p:nvSpPr>
          <p:cNvPr id="7" name="Tekstvak 6"/>
          <p:cNvSpPr txBox="1"/>
          <p:nvPr/>
        </p:nvSpPr>
        <p:spPr>
          <a:xfrm>
            <a:off x="5508104" y="2346434"/>
            <a:ext cx="2058384" cy="369332"/>
          </a:xfrm>
          <a:prstGeom prst="rect">
            <a:avLst/>
          </a:prstGeom>
          <a:noFill/>
        </p:spPr>
        <p:txBody>
          <a:bodyPr wrap="none" rtlCol="0">
            <a:spAutoFit/>
          </a:bodyPr>
          <a:lstStyle/>
          <a:p>
            <a:r>
              <a:rPr lang="en-US" dirty="0" smtClean="0"/>
              <a:t>Blocks for method 1</a:t>
            </a:r>
            <a:endParaRPr lang="nl-NL" dirty="0"/>
          </a:p>
        </p:txBody>
      </p:sp>
      <p:sp>
        <p:nvSpPr>
          <p:cNvPr id="8" name="Tekstvak 7"/>
          <p:cNvSpPr txBox="1"/>
          <p:nvPr/>
        </p:nvSpPr>
        <p:spPr>
          <a:xfrm>
            <a:off x="5508104" y="4362658"/>
            <a:ext cx="2058384" cy="369332"/>
          </a:xfrm>
          <a:prstGeom prst="rect">
            <a:avLst/>
          </a:prstGeom>
          <a:noFill/>
        </p:spPr>
        <p:txBody>
          <a:bodyPr wrap="none" rtlCol="0">
            <a:spAutoFit/>
          </a:bodyPr>
          <a:lstStyle/>
          <a:p>
            <a:r>
              <a:rPr lang="en-US" dirty="0" smtClean="0"/>
              <a:t>Blocks for method 2</a:t>
            </a:r>
            <a:endParaRPr lang="nl-NL"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if it does not work?</a:t>
            </a:r>
            <a:endParaRPr lang="nl-NL" dirty="0"/>
          </a:p>
        </p:txBody>
      </p:sp>
      <p:sp>
        <p:nvSpPr>
          <p:cNvPr id="3" name="Tijdelijke aanduiding voor inhoud 2"/>
          <p:cNvSpPr>
            <a:spLocks noGrp="1"/>
          </p:cNvSpPr>
          <p:nvPr>
            <p:ph idx="1"/>
          </p:nvPr>
        </p:nvSpPr>
        <p:spPr/>
        <p:txBody>
          <a:bodyPr>
            <a:normAutofit/>
          </a:bodyPr>
          <a:lstStyle/>
          <a:p>
            <a:r>
              <a:rPr lang="en-US" dirty="0" smtClean="0"/>
              <a:t>Check whether you have multiple Scratch instances open</a:t>
            </a:r>
          </a:p>
          <a:p>
            <a:pPr lvl="1"/>
            <a:r>
              <a:rPr lang="en-US" dirty="0" err="1" smtClean="0"/>
              <a:t>scratchClient</a:t>
            </a:r>
            <a:r>
              <a:rPr lang="en-US" dirty="0" smtClean="0"/>
              <a:t> can only work with one Scratch at a time (regardless of being Scratch 1.4 or Scratch 2).</a:t>
            </a:r>
          </a:p>
          <a:p>
            <a:r>
              <a:rPr lang="en-US" dirty="0" smtClean="0"/>
              <a:t>Check if the blue LED on the </a:t>
            </a:r>
            <a:r>
              <a:rPr lang="en-US" dirty="0" err="1" smtClean="0"/>
              <a:t>Arduino</a:t>
            </a:r>
            <a:r>
              <a:rPr lang="en-US" dirty="0" smtClean="0"/>
              <a:t> </a:t>
            </a:r>
            <a:r>
              <a:rPr lang="en-US" dirty="0" err="1" smtClean="0"/>
              <a:t>Nano</a:t>
            </a:r>
            <a:r>
              <a:rPr lang="en-US" dirty="0" smtClean="0"/>
              <a:t> is blinking </a:t>
            </a:r>
            <a:r>
              <a:rPr lang="en-US" i="1" dirty="0" smtClean="0"/>
              <a:t>slowly</a:t>
            </a:r>
            <a:r>
              <a:rPr lang="en-US" dirty="0" smtClean="0"/>
              <a:t>.</a:t>
            </a:r>
          </a:p>
          <a:p>
            <a:r>
              <a:rPr lang="en-US" dirty="0" smtClean="0"/>
              <a:t>Sometimes, especially after reboot, if everything seems fine, disconnecting and reconnecting the </a:t>
            </a:r>
            <a:r>
              <a:rPr lang="en-US" dirty="0" err="1" smtClean="0"/>
              <a:t>Arduino</a:t>
            </a:r>
            <a:r>
              <a:rPr lang="en-US" dirty="0" smtClean="0"/>
              <a:t> </a:t>
            </a:r>
            <a:r>
              <a:rPr lang="en-US" dirty="0" err="1" smtClean="0"/>
              <a:t>Nano</a:t>
            </a:r>
            <a:r>
              <a:rPr lang="en-US" dirty="0" smtClean="0"/>
              <a:t> may help.</a:t>
            </a:r>
          </a:p>
          <a:p>
            <a:r>
              <a:rPr lang="en-US" dirty="0" smtClean="0"/>
              <a:t>Try monitoring the variables, see before.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45</a:t>
            </a:fld>
            <a:endParaRPr lang="nl-NL"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One reminder …</a:t>
            </a:r>
            <a:endParaRPr lang="nl-NL" dirty="0"/>
          </a:p>
        </p:txBody>
      </p:sp>
      <p:sp>
        <p:nvSpPr>
          <p:cNvPr id="3" name="Tijdelijke aanduiding voor inhoud 2"/>
          <p:cNvSpPr>
            <a:spLocks noGrp="1"/>
          </p:cNvSpPr>
          <p:nvPr>
            <p:ph idx="1"/>
          </p:nvPr>
        </p:nvSpPr>
        <p:spPr>
          <a:xfrm>
            <a:off x="457200" y="987574"/>
            <a:ext cx="8229600" cy="3816424"/>
          </a:xfrm>
        </p:spPr>
        <p:txBody>
          <a:bodyPr>
            <a:normAutofit fontScale="77500" lnSpcReduction="20000"/>
          </a:bodyPr>
          <a:lstStyle/>
          <a:p>
            <a:r>
              <a:rPr lang="en-US" dirty="0" smtClean="0"/>
              <a:t>Save your Scratch program regularly. Otherwise it will be lost on power out.</a:t>
            </a:r>
          </a:p>
          <a:p>
            <a:pPr lvl="1"/>
            <a:r>
              <a:rPr lang="en-US" dirty="0" smtClean="0"/>
              <a:t>Power out can easily happen since you are pulling cables and may impact the power connector in the Raspberry Pi.</a:t>
            </a:r>
          </a:p>
          <a:p>
            <a:r>
              <a:rPr lang="en-US" dirty="0" smtClean="0"/>
              <a:t>Here come some current Scratch 2 anomalies on Raspberry Pi</a:t>
            </a:r>
          </a:p>
          <a:p>
            <a:pPr lvl="1"/>
            <a:r>
              <a:rPr lang="en-US" dirty="0" smtClean="0"/>
              <a:t>You should </a:t>
            </a:r>
            <a:r>
              <a:rPr lang="en-US" b="1" dirty="0" smtClean="0"/>
              <a:t>not</a:t>
            </a:r>
            <a:r>
              <a:rPr lang="en-US" dirty="0" smtClean="0"/>
              <a:t> use spaces in filenames (if you do, they will be removed)</a:t>
            </a:r>
          </a:p>
          <a:p>
            <a:pPr lvl="1"/>
            <a:r>
              <a:rPr lang="en-US" dirty="0" smtClean="0"/>
              <a:t>Scratch 2 forgets the folder where the file was opened from (Desktop). Just save it in</a:t>
            </a:r>
            <a:r>
              <a:rPr lang="en-US" i="1" dirty="0" smtClean="0"/>
              <a:t> /home/pi </a:t>
            </a:r>
            <a:r>
              <a:rPr lang="en-US" dirty="0" smtClean="0"/>
              <a:t>as Scratch proposes</a:t>
            </a:r>
          </a:p>
          <a:p>
            <a:pPr lvl="1"/>
            <a:r>
              <a:rPr lang="en-US" dirty="0" smtClean="0"/>
              <a:t>Scratch 2 will save it with a </a:t>
            </a:r>
            <a:r>
              <a:rPr lang="en-US" i="1" dirty="0" smtClean="0"/>
              <a:t>.</a:t>
            </a:r>
            <a:r>
              <a:rPr lang="en-US" i="1" dirty="0" err="1" smtClean="0"/>
              <a:t>sbx</a:t>
            </a:r>
            <a:r>
              <a:rPr lang="en-US" i="1" dirty="0" smtClean="0"/>
              <a:t> </a:t>
            </a:r>
            <a:r>
              <a:rPr lang="en-US" dirty="0" smtClean="0"/>
              <a:t>extension regardless what you specify.</a:t>
            </a:r>
          </a:p>
          <a:p>
            <a:r>
              <a:rPr lang="en-US" dirty="0" smtClean="0"/>
              <a:t>Hence once after power up</a:t>
            </a:r>
          </a:p>
          <a:p>
            <a:pPr lvl="1"/>
            <a:r>
              <a:rPr lang="en-US" dirty="0" smtClean="0"/>
              <a:t>On the desktop, </a:t>
            </a:r>
            <a:r>
              <a:rPr lang="en-US" dirty="0" err="1" smtClean="0"/>
              <a:t>doubleclick</a:t>
            </a:r>
            <a:r>
              <a:rPr lang="en-US" dirty="0" smtClean="0"/>
              <a:t> </a:t>
            </a:r>
            <a:r>
              <a:rPr lang="en-US" i="1" dirty="0" smtClean="0"/>
              <a:t>CleanUpScratchFiles.sh</a:t>
            </a:r>
          </a:p>
          <a:p>
            <a:pPr lvl="1"/>
            <a:r>
              <a:rPr lang="en-US" dirty="0" smtClean="0"/>
              <a:t>You can minimize the window, but let it run forever</a:t>
            </a:r>
          </a:p>
          <a:p>
            <a:pPr lvl="1"/>
            <a:r>
              <a:rPr lang="en-US" dirty="0" smtClean="0"/>
              <a:t>This will permanently monitor the folder </a:t>
            </a:r>
            <a:r>
              <a:rPr lang="en-US" i="1" dirty="0" smtClean="0"/>
              <a:t>/home/pi</a:t>
            </a:r>
            <a:r>
              <a:rPr lang="en-US" dirty="0" smtClean="0"/>
              <a:t>, and</a:t>
            </a:r>
          </a:p>
          <a:p>
            <a:pPr lvl="2"/>
            <a:r>
              <a:rPr lang="en-US" dirty="0" smtClean="0"/>
              <a:t>Move all files with </a:t>
            </a:r>
            <a:r>
              <a:rPr lang="en-US" i="1" dirty="0" smtClean="0"/>
              <a:t>.</a:t>
            </a:r>
            <a:r>
              <a:rPr lang="en-US" i="1" dirty="0" err="1" smtClean="0"/>
              <a:t>sbx</a:t>
            </a:r>
            <a:r>
              <a:rPr lang="en-US" i="1" dirty="0" smtClean="0"/>
              <a:t> </a:t>
            </a:r>
            <a:r>
              <a:rPr lang="en-US" dirty="0" smtClean="0"/>
              <a:t>to the desktop as </a:t>
            </a:r>
            <a:r>
              <a:rPr lang="en-US" i="1" dirty="0" smtClean="0"/>
              <a:t>.sb2 </a:t>
            </a:r>
            <a:r>
              <a:rPr lang="en-US" dirty="0" smtClean="0"/>
              <a:t>files</a:t>
            </a:r>
          </a:p>
          <a:p>
            <a:pPr lvl="2"/>
            <a:r>
              <a:rPr lang="en-US" dirty="0" smtClean="0"/>
              <a:t>Any spaces in filenames are removed</a:t>
            </a:r>
          </a:p>
          <a:p>
            <a:pPr lvl="2"/>
            <a:r>
              <a:rPr lang="en-US" dirty="0" smtClean="0"/>
              <a:t>If there is already such a file on the desktop, it will be moved to the folder </a:t>
            </a:r>
            <a:br>
              <a:rPr lang="en-US" dirty="0" smtClean="0"/>
            </a:br>
            <a:r>
              <a:rPr lang="en-US" dirty="0" err="1" smtClean="0"/>
              <a:t>ScratchProgramsBackup</a:t>
            </a:r>
            <a:r>
              <a:rPr lang="en-US" dirty="0" smtClean="0"/>
              <a:t> on the desktop</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46</a:t>
            </a:fld>
            <a:endParaRPr lang="nl-NL" dirty="0"/>
          </a:p>
        </p:txBody>
      </p:sp>
      <p:pic>
        <p:nvPicPr>
          <p:cNvPr id="4098" name="Picture 2" descr="Y:\PiAndMore10.5\Screenshots\2018-02-05__20-17-1517861874.jpg"/>
          <p:cNvPicPr>
            <a:picLocks noChangeAspect="1" noChangeArrowheads="1"/>
          </p:cNvPicPr>
          <p:nvPr/>
        </p:nvPicPr>
        <p:blipFill>
          <a:blip r:embed="rId3" cstate="print"/>
          <a:srcRect l="57240" r="23060" b="19244"/>
          <a:stretch>
            <a:fillRect/>
          </a:stretch>
        </p:blipFill>
        <p:spPr bwMode="auto">
          <a:xfrm>
            <a:off x="5580112" y="3003798"/>
            <a:ext cx="1152128" cy="1030734"/>
          </a:xfrm>
          <a:prstGeom prst="rect">
            <a:avLst/>
          </a:prstGeom>
          <a:noFill/>
        </p:spPr>
      </p:pic>
      <p:pic>
        <p:nvPicPr>
          <p:cNvPr id="4099" name="Picture 3" descr="Y:\PiAndMore10.5\Screenshots\2018-02-05__20-17-1517861874.jpg"/>
          <p:cNvPicPr>
            <a:picLocks noChangeAspect="1" noChangeArrowheads="1"/>
          </p:cNvPicPr>
          <p:nvPr/>
        </p:nvPicPr>
        <p:blipFill>
          <a:blip r:embed="rId3" cstate="print"/>
          <a:srcRect l="76695" r="4836" b="17015"/>
          <a:stretch>
            <a:fillRect/>
          </a:stretch>
        </p:blipFill>
        <p:spPr bwMode="auto">
          <a:xfrm>
            <a:off x="6804248" y="3651870"/>
            <a:ext cx="1080120" cy="1059185"/>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Part 6: Adding the Big Green LED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47</a:t>
            </a:fld>
            <a:endParaRPr lang="nl-NL"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5810video\Documents\Weekendschool\Pi And More\PiAndMore WS - 2 -Green LED_bb.jpg"/>
          <p:cNvPicPr>
            <a:picLocks noChangeAspect="1" noChangeArrowheads="1"/>
          </p:cNvPicPr>
          <p:nvPr/>
        </p:nvPicPr>
        <p:blipFill>
          <a:blip r:embed="rId3" cstate="print"/>
          <a:srcRect/>
          <a:stretch>
            <a:fillRect/>
          </a:stretch>
        </p:blipFill>
        <p:spPr bwMode="auto">
          <a:xfrm>
            <a:off x="0" y="1100112"/>
            <a:ext cx="5223154" cy="3529990"/>
          </a:xfrm>
          <a:prstGeom prst="rect">
            <a:avLst/>
          </a:prstGeom>
          <a:noFill/>
        </p:spPr>
      </p:pic>
      <p:sp>
        <p:nvSpPr>
          <p:cNvPr id="2" name="Titel 1"/>
          <p:cNvSpPr>
            <a:spLocks noGrp="1"/>
          </p:cNvSpPr>
          <p:nvPr>
            <p:ph type="title"/>
          </p:nvPr>
        </p:nvSpPr>
        <p:spPr/>
        <p:txBody>
          <a:bodyPr/>
          <a:lstStyle/>
          <a:p>
            <a:r>
              <a:rPr lang="en-US" dirty="0" smtClean="0"/>
              <a:t>Adding the green 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483768"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and reconnect</a:t>
            </a:r>
            <a:endParaRPr lang="nl-NL" dirty="0"/>
          </a:p>
        </p:txBody>
      </p:sp>
      <p:sp>
        <p:nvSpPr>
          <p:cNvPr id="3" name="Tijdelijke aanduiding voor inhoud 2"/>
          <p:cNvSpPr>
            <a:spLocks noGrp="1"/>
          </p:cNvSpPr>
          <p:nvPr>
            <p:ph idx="1"/>
          </p:nvPr>
        </p:nvSpPr>
        <p:spPr/>
        <p:txBody>
          <a:bodyPr/>
          <a:lstStyle/>
          <a:p>
            <a:r>
              <a:rPr lang="en-US" dirty="0" smtClean="0"/>
              <a:t>Check the correct wiring</a:t>
            </a:r>
          </a:p>
          <a:p>
            <a:r>
              <a:rPr lang="en-US" dirty="0" smtClean="0"/>
              <a:t>Switch on the 9V power</a:t>
            </a:r>
          </a:p>
          <a:p>
            <a:r>
              <a:rPr lang="en-US" dirty="0" smtClean="0"/>
              <a:t>Connect the USB cable again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49</a:t>
            </a:fld>
            <a:endParaRPr lang="nl-NL"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Objectives</a:t>
            </a:r>
            <a:endParaRPr lang="nl-NL" dirty="0"/>
          </a:p>
        </p:txBody>
      </p:sp>
      <p:sp>
        <p:nvSpPr>
          <p:cNvPr id="3" name="Tijdelijke aanduiding voor inhoud 2"/>
          <p:cNvSpPr>
            <a:spLocks noGrp="1"/>
          </p:cNvSpPr>
          <p:nvPr>
            <p:ph idx="1"/>
          </p:nvPr>
        </p:nvSpPr>
        <p:spPr>
          <a:xfrm>
            <a:off x="457200" y="987574"/>
            <a:ext cx="8229600" cy="3607049"/>
          </a:xfrm>
        </p:spPr>
        <p:txBody>
          <a:bodyPr>
            <a:normAutofit fontScale="70000" lnSpcReduction="20000"/>
          </a:bodyPr>
          <a:lstStyle/>
          <a:p>
            <a:r>
              <a:rPr lang="en-US" dirty="0" smtClean="0"/>
              <a:t>At the end of today you should be able to do a few of these items:</a:t>
            </a:r>
          </a:p>
          <a:p>
            <a:pPr lvl="1"/>
            <a:r>
              <a:rPr lang="en-US" dirty="0" smtClean="0"/>
              <a:t>Reproduce the setup at home (provided you have the hardware </a:t>
            </a:r>
            <a:r>
              <a:rPr lang="en-US" dirty="0" smtClean="0">
                <a:sym typeface="Wingdings" pitchFamily="2" charset="2"/>
              </a:rPr>
              <a:t> )</a:t>
            </a:r>
          </a:p>
          <a:p>
            <a:pPr lvl="2"/>
            <a:r>
              <a:rPr lang="en-US" dirty="0" smtClean="0">
                <a:sym typeface="Wingdings" pitchFamily="2" charset="2"/>
              </a:rPr>
              <a:t>You can get all files via </a:t>
            </a:r>
            <a:r>
              <a:rPr lang="en-US" dirty="0" smtClean="0">
                <a:sym typeface="Wingdings" pitchFamily="2" charset="2"/>
                <a:hlinkClick r:id="rId3"/>
              </a:rPr>
              <a:t>https://github.com/hansdejongehv/scratchClient-Tutorials</a:t>
            </a:r>
            <a:r>
              <a:rPr lang="en-US" dirty="0" smtClean="0">
                <a:sym typeface="Wingdings" pitchFamily="2" charset="2"/>
              </a:rPr>
              <a:t> </a:t>
            </a:r>
          </a:p>
          <a:p>
            <a:pPr lvl="2"/>
            <a:r>
              <a:rPr lang="en-US" dirty="0" smtClean="0">
                <a:sym typeface="Wingdings" pitchFamily="2" charset="2"/>
              </a:rPr>
              <a:t>Or go to </a:t>
            </a:r>
            <a:r>
              <a:rPr lang="en-US" dirty="0" smtClean="0">
                <a:sym typeface="Wingdings" pitchFamily="2" charset="2"/>
                <a:hlinkClick r:id="rId4"/>
              </a:rPr>
              <a:t>www.github.com</a:t>
            </a:r>
            <a:r>
              <a:rPr lang="en-US" dirty="0" smtClean="0">
                <a:sym typeface="Wingdings" pitchFamily="2" charset="2"/>
              </a:rPr>
              <a:t> and search for </a:t>
            </a:r>
            <a:r>
              <a:rPr lang="en-US" i="1" dirty="0" err="1" smtClean="0">
                <a:sym typeface="Wingdings" pitchFamily="2" charset="2"/>
              </a:rPr>
              <a:t>scratchClient</a:t>
            </a:r>
            <a:endParaRPr lang="en-US" i="1" dirty="0" smtClean="0">
              <a:sym typeface="Wingdings" pitchFamily="2" charset="2"/>
            </a:endParaRPr>
          </a:p>
          <a:p>
            <a:pPr lvl="1"/>
            <a:r>
              <a:rPr lang="en-US" dirty="0" smtClean="0">
                <a:sym typeface="Wingdings" pitchFamily="2" charset="2"/>
              </a:rPr>
              <a:t>Understand (depending on how far you get and how deep you dive in)</a:t>
            </a:r>
          </a:p>
          <a:p>
            <a:pPr lvl="2"/>
            <a:r>
              <a:rPr lang="en-US" dirty="0" smtClean="0">
                <a:sym typeface="Wingdings" pitchFamily="2" charset="2"/>
              </a:rPr>
              <a:t>Digital output (e.g. lighting a LED)</a:t>
            </a:r>
          </a:p>
          <a:p>
            <a:pPr lvl="2"/>
            <a:r>
              <a:rPr lang="en-US" dirty="0" smtClean="0"/>
              <a:t>Digital input (e.g. sensing a button)</a:t>
            </a:r>
          </a:p>
          <a:p>
            <a:pPr lvl="2"/>
            <a:r>
              <a:rPr lang="en-US" dirty="0" smtClean="0"/>
              <a:t>Analog input (e.g. from a potentiometer)</a:t>
            </a:r>
          </a:p>
          <a:p>
            <a:pPr lvl="2"/>
            <a:r>
              <a:rPr lang="en-US" dirty="0" smtClean="0"/>
              <a:t>Pulse Width Modulation (PWM) </a:t>
            </a:r>
          </a:p>
          <a:p>
            <a:pPr lvl="3"/>
            <a:r>
              <a:rPr lang="en-US" dirty="0" smtClean="0"/>
              <a:t>For dimming LEDs</a:t>
            </a:r>
          </a:p>
          <a:p>
            <a:pPr lvl="3"/>
            <a:r>
              <a:rPr lang="en-US" dirty="0" smtClean="0"/>
              <a:t>For controlling servos</a:t>
            </a:r>
          </a:p>
          <a:p>
            <a:pPr lvl="3"/>
            <a:r>
              <a:rPr lang="en-US" dirty="0" smtClean="0"/>
              <a:t>For sounding a buzzer</a:t>
            </a:r>
          </a:p>
          <a:p>
            <a:pPr lvl="1"/>
            <a:r>
              <a:rPr lang="en-US" dirty="0" smtClean="0"/>
              <a:t>Understand what all the resistors are for</a:t>
            </a:r>
          </a:p>
          <a:p>
            <a:pPr lvl="1"/>
            <a:r>
              <a:rPr lang="en-US" dirty="0" smtClean="0"/>
              <a:t>Be able to configure and run </a:t>
            </a:r>
            <a:r>
              <a:rPr lang="en-US" dirty="0" err="1" smtClean="0"/>
              <a:t>scratchClient</a:t>
            </a:r>
            <a:endParaRPr lang="en-US" dirty="0" smtClean="0"/>
          </a:p>
          <a:p>
            <a:pPr lvl="1"/>
            <a:r>
              <a:rPr lang="en-US" dirty="0" smtClean="0"/>
              <a:t>Program Scratch to control the physical input and output</a:t>
            </a:r>
          </a:p>
          <a:p>
            <a:pPr lvl="1"/>
            <a:r>
              <a:rPr lang="en-US" dirty="0" smtClean="0"/>
              <a:t>Monitoring the inputs and outputs</a:t>
            </a:r>
          </a:p>
          <a:p>
            <a:r>
              <a:rPr lang="en-US" b="1" dirty="0" smtClean="0"/>
              <a:t>Have fun!</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a:t>
            </a:fld>
            <a:endParaRPr lang="nl-NL"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Update the </a:t>
            </a:r>
            <a:r>
              <a:rPr lang="en-US" dirty="0" err="1" smtClean="0"/>
              <a:t>config</a:t>
            </a:r>
            <a:r>
              <a:rPr lang="en-US" dirty="0" smtClean="0"/>
              <a:t> file and restart </a:t>
            </a:r>
            <a:r>
              <a:rPr lang="en-US" dirty="0" err="1" smtClean="0"/>
              <a:t>scratchClient</a:t>
            </a:r>
            <a:endParaRPr lang="nl-NL" dirty="0"/>
          </a:p>
        </p:txBody>
      </p:sp>
      <p:sp>
        <p:nvSpPr>
          <p:cNvPr id="3" name="Tijdelijke aanduiding voor inhoud 2"/>
          <p:cNvSpPr>
            <a:spLocks noGrp="1"/>
          </p:cNvSpPr>
          <p:nvPr>
            <p:ph idx="1"/>
          </p:nvPr>
        </p:nvSpPr>
        <p:spPr>
          <a:xfrm>
            <a:off x="457200" y="1275606"/>
            <a:ext cx="8229600" cy="3528393"/>
          </a:xfrm>
        </p:spPr>
        <p:txBody>
          <a:bodyPr>
            <a:normAutofit fontScale="77500" lnSpcReduction="20000"/>
          </a:bodyPr>
          <a:lstStyle/>
          <a:p>
            <a:r>
              <a:rPr lang="en-US" dirty="0" smtClean="0"/>
              <a:t>Use the </a:t>
            </a:r>
            <a:r>
              <a:rPr lang="en-US" dirty="0" err="1" smtClean="0"/>
              <a:t>config</a:t>
            </a:r>
            <a:r>
              <a:rPr lang="en-US" dirty="0" smtClean="0"/>
              <a:t> tool (which should still be open)</a:t>
            </a:r>
          </a:p>
          <a:p>
            <a:r>
              <a:rPr lang="en-US" dirty="0" smtClean="0"/>
              <a:t>Define an output (direction: out, function: output) on pin 2 and call it </a:t>
            </a:r>
            <a:r>
              <a:rPr lang="en-US" i="1" dirty="0" err="1" smtClean="0"/>
              <a:t>BigGreenLED</a:t>
            </a:r>
            <a:endParaRPr lang="en-US" i="1" dirty="0" smtClean="0"/>
          </a:p>
          <a:p>
            <a:r>
              <a:rPr lang="en-US" dirty="0" smtClean="0"/>
              <a:t>Save the </a:t>
            </a:r>
            <a:r>
              <a:rPr lang="en-US" dirty="0" err="1" smtClean="0"/>
              <a:t>config</a:t>
            </a:r>
            <a:r>
              <a:rPr lang="en-US" dirty="0" smtClean="0"/>
              <a:t> file (and leave the tool still open)</a:t>
            </a:r>
          </a:p>
          <a:p>
            <a:r>
              <a:rPr lang="en-US" dirty="0" err="1" smtClean="0"/>
              <a:t>Doubleclick</a:t>
            </a:r>
            <a:r>
              <a:rPr lang="en-US" dirty="0" smtClean="0"/>
              <a:t> </a:t>
            </a:r>
            <a:r>
              <a:rPr lang="en-US" i="1" dirty="0" err="1" smtClean="0"/>
              <a:t>scratchClient</a:t>
            </a:r>
            <a:r>
              <a:rPr lang="en-US" i="1" dirty="0" smtClean="0"/>
              <a:t> Tutorial.scl </a:t>
            </a:r>
            <a:r>
              <a:rPr lang="en-US" dirty="0" smtClean="0"/>
              <a:t>on the desktop again</a:t>
            </a:r>
          </a:p>
          <a:p>
            <a:r>
              <a:rPr lang="en-US" dirty="0" smtClean="0"/>
              <a:t>This will stop the previous instance of </a:t>
            </a:r>
            <a:r>
              <a:rPr lang="en-US" dirty="0" err="1" smtClean="0"/>
              <a:t>scratchClient</a:t>
            </a:r>
            <a:r>
              <a:rPr lang="en-US" dirty="0" smtClean="0"/>
              <a:t> </a:t>
            </a:r>
            <a:br>
              <a:rPr lang="en-US" dirty="0" smtClean="0"/>
            </a:br>
            <a:r>
              <a:rPr lang="en-US" dirty="0" smtClean="0"/>
              <a:t>and restart with the updated configuration.</a:t>
            </a:r>
          </a:p>
          <a:p>
            <a:r>
              <a:rPr lang="en-US" dirty="0" smtClean="0"/>
              <a:t>Remove the extension block.</a:t>
            </a:r>
          </a:p>
          <a:p>
            <a:pPr lvl="1"/>
            <a:r>
              <a:rPr lang="en-US" dirty="0" smtClean="0"/>
              <a:t>Right click here</a:t>
            </a:r>
          </a:p>
          <a:p>
            <a:pPr lvl="1"/>
            <a:r>
              <a:rPr lang="en-US" dirty="0" smtClean="0"/>
              <a:t>Choose </a:t>
            </a:r>
            <a:r>
              <a:rPr lang="en-US" i="1" dirty="0" smtClean="0"/>
              <a:t>Remove extension blocks</a:t>
            </a:r>
          </a:p>
          <a:p>
            <a:r>
              <a:rPr lang="en-US" dirty="0" smtClean="0"/>
              <a:t>Add the extension block again.</a:t>
            </a:r>
          </a:p>
          <a:p>
            <a:pPr lvl="1"/>
            <a:r>
              <a:rPr lang="en-US" dirty="0" smtClean="0"/>
              <a:t>You will see in the </a:t>
            </a:r>
            <a:r>
              <a:rPr lang="en-US" i="1" dirty="0" smtClean="0"/>
              <a:t>More Blocks </a:t>
            </a:r>
            <a:r>
              <a:rPr lang="en-US" dirty="0" smtClean="0"/>
              <a:t>section that you can now </a:t>
            </a:r>
            <a:br>
              <a:rPr lang="en-US" dirty="0" smtClean="0"/>
            </a:br>
            <a:r>
              <a:rPr lang="en-US" dirty="0" smtClean="0"/>
              <a:t>choose to send values to </a:t>
            </a:r>
            <a:r>
              <a:rPr lang="en-US" dirty="0" err="1" smtClean="0"/>
              <a:t>BigGreenLED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50</a:t>
            </a:fld>
            <a:endParaRPr lang="nl-NL" dirty="0"/>
          </a:p>
        </p:txBody>
      </p:sp>
      <p:pic>
        <p:nvPicPr>
          <p:cNvPr id="7170" name="Picture 2" descr="Y:\PiAndMore10.5\Screenshots2\2018-02-22__12-32-1519299141.jpg"/>
          <p:cNvPicPr>
            <a:picLocks noChangeAspect="1" noChangeArrowheads="1"/>
          </p:cNvPicPr>
          <p:nvPr/>
        </p:nvPicPr>
        <p:blipFill>
          <a:blip r:embed="rId3" cstate="print"/>
          <a:srcRect/>
          <a:stretch>
            <a:fillRect/>
          </a:stretch>
        </p:blipFill>
        <p:spPr bwMode="auto">
          <a:xfrm>
            <a:off x="6588224" y="1995686"/>
            <a:ext cx="1295400" cy="1152525"/>
          </a:xfrm>
          <a:prstGeom prst="rect">
            <a:avLst/>
          </a:prstGeom>
          <a:noFill/>
        </p:spPr>
      </p:pic>
      <p:pic>
        <p:nvPicPr>
          <p:cNvPr id="1026" name="Picture 2" descr="Y:\PiAndMore10.5\Screenshots2\2018-02-22__20-24-1519327486.jpg"/>
          <p:cNvPicPr>
            <a:picLocks noChangeAspect="1" noChangeArrowheads="1"/>
          </p:cNvPicPr>
          <p:nvPr/>
        </p:nvPicPr>
        <p:blipFill>
          <a:blip r:embed="rId4" cstate="print"/>
          <a:srcRect/>
          <a:stretch>
            <a:fillRect/>
          </a:stretch>
        </p:blipFill>
        <p:spPr bwMode="auto">
          <a:xfrm>
            <a:off x="6444208" y="3440994"/>
            <a:ext cx="2638053" cy="1146980"/>
          </a:xfrm>
          <a:prstGeom prst="rect">
            <a:avLst/>
          </a:prstGeom>
          <a:noFill/>
        </p:spPr>
      </p:pic>
      <p:cxnSp>
        <p:nvCxnSpPr>
          <p:cNvPr id="7" name="Rechte verbindingslijn met pijl 6"/>
          <p:cNvCxnSpPr/>
          <p:nvPr/>
        </p:nvCxnSpPr>
        <p:spPr>
          <a:xfrm>
            <a:off x="2339752" y="3579862"/>
            <a:ext cx="410445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a:off x="3779912" y="3795886"/>
            <a:ext cx="3600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Update Scratch</a:t>
            </a:r>
            <a:endParaRPr lang="nl-NL" dirty="0"/>
          </a:p>
        </p:txBody>
      </p:sp>
      <p:sp>
        <p:nvSpPr>
          <p:cNvPr id="3" name="Tijdelijke aanduiding voor inhoud 2"/>
          <p:cNvSpPr>
            <a:spLocks noGrp="1"/>
          </p:cNvSpPr>
          <p:nvPr>
            <p:ph idx="1"/>
          </p:nvPr>
        </p:nvSpPr>
        <p:spPr>
          <a:xfrm>
            <a:off x="457200" y="1200151"/>
            <a:ext cx="4042792" cy="3394472"/>
          </a:xfrm>
        </p:spPr>
        <p:txBody>
          <a:bodyPr>
            <a:normAutofit/>
          </a:bodyPr>
          <a:lstStyle/>
          <a:p>
            <a:r>
              <a:rPr lang="en-US" dirty="0" smtClean="0"/>
              <a:t>Add code that does this:</a:t>
            </a:r>
          </a:p>
          <a:p>
            <a:pPr lvl="1"/>
            <a:r>
              <a:rPr lang="en-US" dirty="0" smtClean="0"/>
              <a:t>Press button: LED goes on</a:t>
            </a:r>
          </a:p>
          <a:p>
            <a:pPr lvl="1"/>
            <a:r>
              <a:rPr lang="en-US" dirty="0" smtClean="0"/>
              <a:t>Press once more: LED goes off</a:t>
            </a:r>
          </a:p>
          <a:p>
            <a:r>
              <a:rPr lang="en-US" dirty="0" smtClean="0"/>
              <a:t>You need these program elements.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51</a:t>
            </a:fld>
            <a:endParaRPr lang="nl-NL" dirty="0"/>
          </a:p>
        </p:txBody>
      </p:sp>
      <p:cxnSp>
        <p:nvCxnSpPr>
          <p:cNvPr id="6" name="Rechte verbindingslijn met pijl 5"/>
          <p:cNvCxnSpPr/>
          <p:nvPr/>
        </p:nvCxnSpPr>
        <p:spPr>
          <a:xfrm>
            <a:off x="2195736" y="3003798"/>
            <a:ext cx="244827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descr="Y:\PiAndMore10.5\Screenshots\2018-02-06__22-53-1517957599.jpg"/>
          <p:cNvPicPr>
            <a:picLocks noChangeAspect="1" noChangeArrowheads="1"/>
          </p:cNvPicPr>
          <p:nvPr/>
        </p:nvPicPr>
        <p:blipFill>
          <a:blip r:embed="rId3" cstate="print"/>
          <a:srcRect/>
          <a:stretch>
            <a:fillRect/>
          </a:stretch>
        </p:blipFill>
        <p:spPr bwMode="auto">
          <a:xfrm>
            <a:off x="4716016" y="987574"/>
            <a:ext cx="3571875" cy="236220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This is the end of the beginners level</a:t>
            </a:r>
            <a:endParaRPr lang="nl-NL" dirty="0"/>
          </a:p>
        </p:txBody>
      </p:sp>
      <p:sp>
        <p:nvSpPr>
          <p:cNvPr id="3" name="Tijdelijke aanduiding voor inhoud 2"/>
          <p:cNvSpPr>
            <a:spLocks noGrp="1"/>
          </p:cNvSpPr>
          <p:nvPr>
            <p:ph idx="1"/>
          </p:nvPr>
        </p:nvSpPr>
        <p:spPr/>
        <p:txBody>
          <a:bodyPr>
            <a:normAutofit lnSpcReduction="10000"/>
          </a:bodyPr>
          <a:lstStyle/>
          <a:p>
            <a:r>
              <a:rPr lang="en-US" dirty="0" smtClean="0"/>
              <a:t>You got </a:t>
            </a:r>
            <a:r>
              <a:rPr lang="en-US" i="1" dirty="0" smtClean="0"/>
              <a:t>digital out </a:t>
            </a:r>
            <a:r>
              <a:rPr lang="en-US" dirty="0" smtClean="0"/>
              <a:t>(LED) and </a:t>
            </a:r>
            <a:r>
              <a:rPr lang="en-US" i="1" dirty="0" smtClean="0"/>
              <a:t>digital in </a:t>
            </a:r>
            <a:r>
              <a:rPr lang="en-US" dirty="0" smtClean="0"/>
              <a:t>(a button) working</a:t>
            </a:r>
          </a:p>
          <a:p>
            <a:r>
              <a:rPr lang="en-US" dirty="0" smtClean="0"/>
              <a:t>You know how to work with </a:t>
            </a:r>
            <a:r>
              <a:rPr lang="en-US" dirty="0" err="1" smtClean="0"/>
              <a:t>scratchClient</a:t>
            </a:r>
            <a:r>
              <a:rPr lang="en-US" dirty="0" smtClean="0"/>
              <a:t> and Scratch 2</a:t>
            </a:r>
          </a:p>
          <a:p>
            <a:r>
              <a:rPr lang="en-US" dirty="0" smtClean="0"/>
              <a:t>You know how to configure </a:t>
            </a:r>
            <a:r>
              <a:rPr lang="en-US" dirty="0" err="1" smtClean="0"/>
              <a:t>scratchClient</a:t>
            </a:r>
            <a:endParaRPr lang="en-US" dirty="0" smtClean="0"/>
          </a:p>
          <a:p>
            <a:r>
              <a:rPr lang="en-US" dirty="0" smtClean="0"/>
              <a:t>If you want and have time you can </a:t>
            </a:r>
          </a:p>
          <a:p>
            <a:pPr lvl="1"/>
            <a:r>
              <a:rPr lang="en-US" dirty="0" smtClean="0"/>
              <a:t>Look at some of the yellow slides if you skipped them earlier</a:t>
            </a:r>
          </a:p>
          <a:p>
            <a:pPr lvl="1"/>
            <a:r>
              <a:rPr lang="en-US" dirty="0" smtClean="0"/>
              <a:t>Continue with one of the next levels</a:t>
            </a:r>
          </a:p>
          <a:p>
            <a:pPr lvl="2"/>
            <a:r>
              <a:rPr lang="en-US" dirty="0" smtClean="0"/>
              <a:t>These are in different files.</a:t>
            </a:r>
          </a:p>
          <a:p>
            <a:r>
              <a:rPr lang="en-US" dirty="0" smtClean="0"/>
              <a:t>Otherwise, </a:t>
            </a:r>
          </a:p>
          <a:p>
            <a:pPr lvl="1"/>
            <a:r>
              <a:rPr lang="en-US" dirty="0" smtClean="0"/>
              <a:t>Copy the material to a USB stick and clean up. See further below.</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52</a:t>
            </a:fld>
            <a:endParaRPr lang="nl-NL"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Overview of next levels</a:t>
            </a:r>
            <a:endParaRPr lang="nl-NL" dirty="0"/>
          </a:p>
        </p:txBody>
      </p:sp>
      <p:sp>
        <p:nvSpPr>
          <p:cNvPr id="3" name="Tijdelijke aanduiding voor inhoud 2"/>
          <p:cNvSpPr>
            <a:spLocks noGrp="1"/>
          </p:cNvSpPr>
          <p:nvPr>
            <p:ph idx="1"/>
          </p:nvPr>
        </p:nvSpPr>
        <p:spPr/>
        <p:txBody>
          <a:bodyPr>
            <a:normAutofit/>
          </a:bodyPr>
          <a:lstStyle/>
          <a:p>
            <a:r>
              <a:rPr lang="en-US" dirty="0" smtClean="0"/>
              <a:t>Intermediate level</a:t>
            </a:r>
          </a:p>
          <a:p>
            <a:pPr lvl="1"/>
            <a:r>
              <a:rPr lang="en-US" dirty="0" smtClean="0"/>
              <a:t>Analog In: Potentiometer</a:t>
            </a:r>
          </a:p>
          <a:p>
            <a:pPr lvl="1"/>
            <a:r>
              <a:rPr lang="en-US" dirty="0" smtClean="0"/>
              <a:t>Pulse Width Modulation (in the absence of analog out)</a:t>
            </a:r>
          </a:p>
          <a:p>
            <a:pPr lvl="2"/>
            <a:r>
              <a:rPr lang="en-US" dirty="0" smtClean="0"/>
              <a:t>Dimming a LED</a:t>
            </a:r>
          </a:p>
          <a:p>
            <a:pPr lvl="2"/>
            <a:r>
              <a:rPr lang="en-US" dirty="0" smtClean="0"/>
              <a:t>Controlling a servo</a:t>
            </a:r>
          </a:p>
          <a:p>
            <a:pPr lvl="2"/>
            <a:r>
              <a:rPr lang="en-US" dirty="0" smtClean="0"/>
              <a:t>Controlling a buzzer</a:t>
            </a:r>
          </a:p>
          <a:p>
            <a:r>
              <a:rPr lang="en-US" dirty="0" smtClean="0"/>
              <a:t>Advanced level</a:t>
            </a:r>
          </a:p>
          <a:p>
            <a:r>
              <a:rPr lang="en-US" dirty="0" smtClean="0"/>
              <a:t>Expert level</a:t>
            </a:r>
          </a:p>
          <a:p>
            <a:pPr lvl="2"/>
            <a:endParaRPr lang="en-US" dirty="0" smtClean="0"/>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53</a:t>
            </a:fld>
            <a:endParaRPr lang="nl-NL"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10: 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54</a:t>
            </a:fld>
            <a:endParaRPr lang="nl-NL"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 you want to take your work home?</a:t>
            </a:r>
            <a:endParaRPr lang="nl-NL" dirty="0"/>
          </a:p>
        </p:txBody>
      </p:sp>
      <p:sp>
        <p:nvSpPr>
          <p:cNvPr id="3" name="Tijdelijke aanduiding voor inhoud 2"/>
          <p:cNvSpPr>
            <a:spLocks noGrp="1"/>
          </p:cNvSpPr>
          <p:nvPr>
            <p:ph idx="1"/>
          </p:nvPr>
        </p:nvSpPr>
        <p:spPr/>
        <p:txBody>
          <a:bodyPr/>
          <a:lstStyle/>
          <a:p>
            <a:r>
              <a:rPr lang="en-US" dirty="0" smtClean="0"/>
              <a:t>If you brought your own USB stick, then connect it and copy the </a:t>
            </a:r>
            <a:r>
              <a:rPr lang="en-US" i="1" dirty="0" err="1" smtClean="0"/>
              <a:t>scratchClient</a:t>
            </a:r>
            <a:r>
              <a:rPr lang="en-US" i="1" dirty="0" smtClean="0"/>
              <a:t>  Tutorial.scl</a:t>
            </a:r>
            <a:r>
              <a:rPr lang="en-US" dirty="0" smtClean="0"/>
              <a:t> file on the desktop, plus all .sb2 files that you created on the desktop</a:t>
            </a:r>
          </a:p>
          <a:p>
            <a:r>
              <a:rPr lang="en-US" dirty="0" smtClean="0"/>
              <a:t>The rest of the material you can download from </a:t>
            </a:r>
            <a:r>
              <a:rPr lang="en-US" dirty="0" smtClean="0">
                <a:hlinkClick r:id="rId3"/>
              </a:rPr>
              <a:t>www.github.com</a:t>
            </a:r>
            <a:r>
              <a:rPr lang="en-US" dirty="0" smtClean="0"/>
              <a:t>, search for </a:t>
            </a:r>
            <a:r>
              <a:rPr lang="en-US" i="1" dirty="0" err="1" smtClean="0"/>
              <a:t>scratchClient</a:t>
            </a:r>
            <a:endParaRPr lang="en-US" i="1" dirty="0" smtClean="0"/>
          </a:p>
          <a:p>
            <a:r>
              <a:rPr lang="en-US" dirty="0" smtClean="0"/>
              <a:t>Take the flyer with you to remember where to find the material on </a:t>
            </a:r>
            <a:r>
              <a:rPr lang="en-US" dirty="0" err="1" smtClean="0"/>
              <a:t>github</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55</a:t>
            </a:fld>
            <a:endParaRPr lang="nl-NL"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11: Summary &amp; take </a:t>
            </a:r>
            <a:r>
              <a:rPr lang="en-US" dirty="0" err="1" smtClean="0"/>
              <a:t>aways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56</a:t>
            </a:fld>
            <a:endParaRPr lang="nl-NL"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Takeaways of the beginners workshop</a:t>
            </a:r>
            <a:endParaRPr lang="nl-NL" dirty="0"/>
          </a:p>
        </p:txBody>
      </p:sp>
      <p:sp>
        <p:nvSpPr>
          <p:cNvPr id="3" name="Tijdelijke aanduiding voor inhoud 2"/>
          <p:cNvSpPr>
            <a:spLocks noGrp="1"/>
          </p:cNvSpPr>
          <p:nvPr>
            <p:ph sz="half" idx="1"/>
          </p:nvPr>
        </p:nvSpPr>
        <p:spPr>
          <a:xfrm>
            <a:off x="5868144" y="1275606"/>
            <a:ext cx="2886472" cy="3528392"/>
          </a:xfrm>
        </p:spPr>
        <p:txBody>
          <a:bodyPr>
            <a:normAutofit fontScale="55000" lnSpcReduction="20000"/>
          </a:bodyPr>
          <a:lstStyle/>
          <a:p>
            <a:r>
              <a:rPr lang="en-US" dirty="0" smtClean="0"/>
              <a:t>Functions that a pin on </a:t>
            </a:r>
            <a:r>
              <a:rPr lang="en-US" dirty="0" err="1" smtClean="0"/>
              <a:t>Arduino</a:t>
            </a:r>
            <a:r>
              <a:rPr lang="en-US" dirty="0" smtClean="0"/>
              <a:t> can have:</a:t>
            </a:r>
          </a:p>
          <a:p>
            <a:pPr lvl="1"/>
            <a:r>
              <a:rPr lang="en-US" dirty="0" smtClean="0"/>
              <a:t>Digital In</a:t>
            </a:r>
          </a:p>
          <a:p>
            <a:pPr lvl="1"/>
            <a:r>
              <a:rPr lang="en-US" dirty="0" smtClean="0"/>
              <a:t>Digital Out</a:t>
            </a:r>
          </a:p>
          <a:p>
            <a:pPr lvl="1"/>
            <a:r>
              <a:rPr lang="en-US" dirty="0" smtClean="0"/>
              <a:t>Analog In *</a:t>
            </a:r>
          </a:p>
          <a:p>
            <a:pPr lvl="1"/>
            <a:r>
              <a:rPr lang="en-US" i="1" dirty="0" smtClean="0"/>
              <a:t>No Analog Out</a:t>
            </a:r>
          </a:p>
          <a:p>
            <a:pPr lvl="1"/>
            <a:r>
              <a:rPr lang="en-US" dirty="0" smtClean="0"/>
              <a:t>Pulse Width Modulation as alternative *</a:t>
            </a:r>
          </a:p>
          <a:p>
            <a:pPr lvl="2"/>
            <a:r>
              <a:rPr lang="en-US" dirty="0" smtClean="0"/>
              <a:t>For modulating the brightness of a LED</a:t>
            </a:r>
          </a:p>
          <a:p>
            <a:pPr lvl="2"/>
            <a:r>
              <a:rPr lang="en-US" dirty="0" smtClean="0"/>
              <a:t>For controlling a servo</a:t>
            </a:r>
          </a:p>
          <a:p>
            <a:pPr lvl="2"/>
            <a:r>
              <a:rPr lang="en-US" dirty="0" smtClean="0"/>
              <a:t>For controlling a buzzer</a:t>
            </a:r>
          </a:p>
          <a:p>
            <a:pPr lvl="1"/>
            <a:r>
              <a:rPr lang="en-US" dirty="0" smtClean="0"/>
              <a:t>There a few more, see the advanced level tutorial</a:t>
            </a:r>
          </a:p>
          <a:p>
            <a:pPr lvl="1"/>
            <a:r>
              <a:rPr lang="en-US" dirty="0" smtClean="0"/>
              <a:t>You can configure pull up resistors on Digital In</a:t>
            </a:r>
          </a:p>
        </p:txBody>
      </p:sp>
      <p:sp>
        <p:nvSpPr>
          <p:cNvPr id="5" name="Tijdelijke aanduiding voor inhoud 4"/>
          <p:cNvSpPr>
            <a:spLocks noGrp="1"/>
          </p:cNvSpPr>
          <p:nvPr>
            <p:ph sz="half" idx="2"/>
          </p:nvPr>
        </p:nvSpPr>
        <p:spPr>
          <a:xfrm>
            <a:off x="539552" y="1347614"/>
            <a:ext cx="5328592" cy="3384376"/>
          </a:xfrm>
        </p:spPr>
        <p:txBody>
          <a:bodyPr>
            <a:normAutofit fontScale="55000" lnSpcReduction="20000"/>
          </a:bodyPr>
          <a:lstStyle/>
          <a:p>
            <a:r>
              <a:rPr lang="en-US" dirty="0" smtClean="0"/>
              <a:t>With </a:t>
            </a:r>
            <a:r>
              <a:rPr lang="en-US" dirty="0" err="1" smtClean="0"/>
              <a:t>scratchClient</a:t>
            </a:r>
            <a:r>
              <a:rPr lang="en-US" dirty="0" smtClean="0"/>
              <a:t> you define:</a:t>
            </a:r>
          </a:p>
          <a:p>
            <a:pPr lvl="1"/>
            <a:r>
              <a:rPr lang="en-US" dirty="0" smtClean="0"/>
              <a:t>Function of each pin</a:t>
            </a:r>
          </a:p>
          <a:p>
            <a:pPr lvl="1"/>
            <a:r>
              <a:rPr lang="en-US" dirty="0" smtClean="0"/>
              <a:t>Symbolic name for each configured pin</a:t>
            </a:r>
          </a:p>
          <a:p>
            <a:r>
              <a:rPr lang="en-US" dirty="0" err="1" smtClean="0"/>
              <a:t>scratchClient</a:t>
            </a:r>
            <a:r>
              <a:rPr lang="en-US" dirty="0" smtClean="0"/>
              <a:t> </a:t>
            </a:r>
            <a:r>
              <a:rPr lang="en-US" dirty="0" err="1" smtClean="0"/>
              <a:t>config</a:t>
            </a:r>
            <a:r>
              <a:rPr lang="en-US" dirty="0" smtClean="0"/>
              <a:t> is the tool to setup the configuration </a:t>
            </a:r>
          </a:p>
          <a:p>
            <a:r>
              <a:rPr lang="en-US" dirty="0" smtClean="0"/>
              <a:t>Restart </a:t>
            </a:r>
            <a:r>
              <a:rPr lang="en-US" dirty="0" err="1" smtClean="0"/>
              <a:t>scratchClient</a:t>
            </a:r>
            <a:r>
              <a:rPr lang="en-US" dirty="0" smtClean="0"/>
              <a:t> after you changed the configuration</a:t>
            </a:r>
          </a:p>
          <a:p>
            <a:r>
              <a:rPr lang="en-US" dirty="0" smtClean="0"/>
              <a:t>Put a resistor in series with LEDs</a:t>
            </a:r>
          </a:p>
          <a:p>
            <a:r>
              <a:rPr lang="en-US" dirty="0" smtClean="0"/>
              <a:t>Put a resistor in series with switches</a:t>
            </a:r>
          </a:p>
          <a:p>
            <a:r>
              <a:rPr lang="en-US" dirty="0" smtClean="0"/>
              <a:t>Put a resistor in series with the middle contact of a potentiometer.</a:t>
            </a:r>
          </a:p>
          <a:p>
            <a:r>
              <a:rPr lang="en-US" dirty="0" smtClean="0"/>
              <a:t>Configure a pull up resistor if the input signal goes between 0 Volt and being open rather than between 0 Volt and 3 to 5 Volt.</a:t>
            </a:r>
          </a:p>
          <a:p>
            <a:r>
              <a:rPr lang="en-US" dirty="0" smtClean="0"/>
              <a:t>In Scratch 2, you use the extension block for </a:t>
            </a:r>
            <a:r>
              <a:rPr lang="en-US" dirty="0" err="1" smtClean="0"/>
              <a:t>scratchClient</a:t>
            </a:r>
            <a:r>
              <a:rPr lang="en-US" dirty="0" smtClean="0"/>
              <a:t> to get blocks that you can use to interact with </a:t>
            </a:r>
            <a:r>
              <a:rPr lang="en-US" dirty="0" err="1" smtClean="0"/>
              <a:t>scratchClient</a:t>
            </a:r>
            <a:endParaRPr lang="en-US" dirty="0" smtClean="0"/>
          </a:p>
          <a:p>
            <a:r>
              <a:rPr lang="en-US" dirty="0" smtClean="0"/>
              <a:t>You can monitor the value of all pins from the browser</a:t>
            </a:r>
          </a:p>
          <a:p>
            <a:r>
              <a:rPr lang="en-US" b="1" dirty="0" err="1" smtClean="0"/>
              <a:t>scratchClient</a:t>
            </a:r>
            <a:r>
              <a:rPr lang="en-US" b="1" dirty="0" smtClean="0"/>
              <a:t> can do much more…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57</a:t>
            </a:fld>
            <a:endParaRPr lang="nl-NL" dirty="0"/>
          </a:p>
        </p:txBody>
      </p:sp>
      <p:sp>
        <p:nvSpPr>
          <p:cNvPr id="6" name="Tekstvak 5"/>
          <p:cNvSpPr txBox="1"/>
          <p:nvPr/>
        </p:nvSpPr>
        <p:spPr>
          <a:xfrm>
            <a:off x="6156176" y="4299942"/>
            <a:ext cx="2880320" cy="276999"/>
          </a:xfrm>
          <a:prstGeom prst="rect">
            <a:avLst/>
          </a:prstGeom>
          <a:noFill/>
        </p:spPr>
        <p:txBody>
          <a:bodyPr wrap="square" rtlCol="0">
            <a:spAutoFit/>
          </a:bodyPr>
          <a:lstStyle/>
          <a:p>
            <a:r>
              <a:rPr lang="en-US" sz="1200" dirty="0" smtClean="0"/>
              <a:t>* See the intermediate level tutorial</a:t>
            </a:r>
            <a:endParaRPr lang="nl-NL" sz="12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12: 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58</a:t>
            </a:fld>
            <a:endParaRPr lang="nl-NL"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If your </a:t>
            </a:r>
            <a:r>
              <a:rPr lang="en-US" dirty="0" err="1" smtClean="0"/>
              <a:t>scratchClient</a:t>
            </a:r>
            <a:r>
              <a:rPr lang="en-US" dirty="0" smtClean="0"/>
              <a:t> day ends here …</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7500" lnSpcReduction="20000"/>
          </a:bodyPr>
          <a:lstStyle/>
          <a:p>
            <a:r>
              <a:rPr lang="en-US" dirty="0" smtClean="0"/>
              <a:t>Unplug the board from USB and power it off</a:t>
            </a:r>
          </a:p>
          <a:p>
            <a:r>
              <a:rPr lang="en-US" dirty="0" smtClean="0"/>
              <a:t>Please remove all components and wires from the </a:t>
            </a:r>
            <a:r>
              <a:rPr lang="en-US" b="1" dirty="0" smtClean="0"/>
              <a:t>breadboard</a:t>
            </a:r>
          </a:p>
          <a:p>
            <a:r>
              <a:rPr lang="en-US" dirty="0" smtClean="0"/>
              <a:t>Remove all wires from the </a:t>
            </a:r>
            <a:r>
              <a:rPr lang="en-US" b="1" dirty="0" err="1" smtClean="0"/>
              <a:t>Arduino</a:t>
            </a:r>
            <a:r>
              <a:rPr lang="en-US" b="1" dirty="0" smtClean="0"/>
              <a:t> board</a:t>
            </a:r>
            <a:r>
              <a:rPr lang="en-US" dirty="0" smtClean="0"/>
              <a:t>.</a:t>
            </a:r>
          </a:p>
          <a:p>
            <a:r>
              <a:rPr lang="en-US" b="1" dirty="0" smtClean="0"/>
              <a:t>Leave the wires on the 3 color LED </a:t>
            </a:r>
            <a:r>
              <a:rPr lang="en-US" dirty="0" smtClean="0"/>
              <a:t>(you did not use that)</a:t>
            </a:r>
          </a:p>
          <a:p>
            <a:r>
              <a:rPr lang="en-US" b="1" dirty="0" smtClean="0"/>
              <a:t>Leave the wires on the buzzer</a:t>
            </a:r>
          </a:p>
          <a:p>
            <a:r>
              <a:rPr lang="en-US" dirty="0" smtClean="0"/>
              <a:t>If something is broken, please </a:t>
            </a:r>
          </a:p>
          <a:p>
            <a:pPr lvl="1"/>
            <a:r>
              <a:rPr lang="en-US" dirty="0" smtClean="0"/>
              <a:t>Throw it away or hand it in (if it is unclear)</a:t>
            </a:r>
          </a:p>
          <a:p>
            <a:pPr lvl="1"/>
            <a:r>
              <a:rPr lang="en-US" dirty="0" smtClean="0"/>
              <a:t>Put a note in the box that it is missing</a:t>
            </a:r>
          </a:p>
          <a:p>
            <a:pPr lvl="1"/>
            <a:r>
              <a:rPr lang="en-US" dirty="0" smtClean="0"/>
              <a:t>Do not put anything that is broken back in the box</a:t>
            </a:r>
          </a:p>
          <a:p>
            <a:r>
              <a:rPr lang="en-US" dirty="0" smtClean="0"/>
              <a:t>Shutdown the Raspberry Pi running</a:t>
            </a:r>
          </a:p>
          <a:p>
            <a:r>
              <a:rPr lang="en-US" dirty="0" smtClean="0"/>
              <a:t>Let us know what you thought about this workshop, now orally or later by email</a:t>
            </a:r>
          </a:p>
          <a:p>
            <a:pPr lvl="1"/>
            <a:r>
              <a:rPr lang="en-US" dirty="0" smtClean="0">
                <a:hlinkClick r:id="rId3"/>
              </a:rPr>
              <a:t>hans.piam@hanselma.nl</a:t>
            </a:r>
            <a:endParaRPr lang="en-US" dirty="0" smtClean="0"/>
          </a:p>
          <a:p>
            <a:pPr lvl="1"/>
            <a:r>
              <a:rPr lang="en-US" dirty="0" smtClean="0">
                <a:hlinkClick r:id="rId4"/>
              </a:rPr>
              <a:t>heppg@web.de</a:t>
            </a:r>
            <a:r>
              <a:rPr lang="en-US"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59</a:t>
            </a:fld>
            <a:endParaRPr lang="nl-NL"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Non-objective</a:t>
            </a:r>
            <a:endParaRPr lang="nl-NL" dirty="0"/>
          </a:p>
        </p:txBody>
      </p:sp>
      <p:sp>
        <p:nvSpPr>
          <p:cNvPr id="3" name="Tijdelijke aanduiding voor inhoud 2"/>
          <p:cNvSpPr>
            <a:spLocks noGrp="1"/>
          </p:cNvSpPr>
          <p:nvPr>
            <p:ph idx="1"/>
          </p:nvPr>
        </p:nvSpPr>
        <p:spPr/>
        <p:txBody>
          <a:bodyPr/>
          <a:lstStyle/>
          <a:p>
            <a:r>
              <a:rPr lang="en-US" dirty="0" smtClean="0"/>
              <a:t>It is </a:t>
            </a:r>
            <a:r>
              <a:rPr lang="en-US" b="1" i="1" dirty="0" smtClean="0"/>
              <a:t>not</a:t>
            </a:r>
            <a:r>
              <a:rPr lang="en-US" dirty="0" smtClean="0"/>
              <a:t> an objective to create a complete useful game or other program.</a:t>
            </a:r>
          </a:p>
          <a:p>
            <a:pPr lvl="1"/>
            <a:r>
              <a:rPr lang="en-US" dirty="0" smtClean="0"/>
              <a:t>You can do that with your own creativity at home now that you know how to control several pieces of hardware from Scratch using </a:t>
            </a:r>
            <a:r>
              <a:rPr lang="en-US" dirty="0" err="1" smtClean="0"/>
              <a:t>scratchClient</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a:t>
            </a:fld>
            <a:endParaRPr lang="nl-NL"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A</a:t>
            </a:r>
            <a:br>
              <a:rPr lang="en-US" dirty="0" smtClean="0"/>
            </a:br>
            <a:r>
              <a:rPr lang="en-US" dirty="0" smtClean="0"/>
              <a:t>When using Scratch 1.4</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60</a:t>
            </a:fld>
            <a:endParaRPr lang="nl-NL"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555526"/>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526901"/>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1203598"/>
            <a:ext cx="1728192" cy="165618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1203598"/>
            <a:ext cx="4608512" cy="24482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a:t>
            </a:r>
          </a:p>
          <a:p>
            <a:pPr algn="ctr"/>
            <a:r>
              <a:rPr lang="en-US" dirty="0" smtClean="0">
                <a:solidFill>
                  <a:schemeClr val="tx1"/>
                </a:solidFill>
              </a:rPr>
              <a:t>2B or 3B</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61</a:t>
            </a:fld>
            <a:endParaRPr lang="nl-NL" dirty="0"/>
          </a:p>
        </p:txBody>
      </p:sp>
      <p:sp>
        <p:nvSpPr>
          <p:cNvPr id="8" name="Rechthoek 7"/>
          <p:cNvSpPr/>
          <p:nvPr/>
        </p:nvSpPr>
        <p:spPr>
          <a:xfrm>
            <a:off x="539552" y="1347614"/>
            <a:ext cx="122413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1.4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a:stCxn id="8" idx="3"/>
            <a:endCxn id="10" idx="1"/>
          </p:cNvCxnSpPr>
          <p:nvPr/>
        </p:nvCxnSpPr>
        <p:spPr>
          <a:xfrm>
            <a:off x="1763688" y="1815666"/>
            <a:ext cx="172819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835696" y="1851670"/>
            <a:ext cx="1584176" cy="769441"/>
          </a:xfrm>
          <a:prstGeom prst="rect">
            <a:avLst/>
          </a:prstGeom>
          <a:noFill/>
        </p:spPr>
        <p:txBody>
          <a:bodyPr wrap="square" rtlCol="0">
            <a:spAutoFit/>
          </a:bodyPr>
          <a:lstStyle/>
          <a:p>
            <a:r>
              <a:rPr lang="en-US" sz="1100" dirty="0" smtClean="0"/>
              <a:t>Remote Sensor Protocol Over socket 42001</a:t>
            </a:r>
          </a:p>
          <a:p>
            <a:r>
              <a:rPr lang="en-US" sz="1100" dirty="0" smtClean="0"/>
              <a:t>Global variables </a:t>
            </a:r>
          </a:p>
          <a:p>
            <a:r>
              <a:rPr lang="en-US" sz="1100" dirty="0" smtClean="0"/>
              <a:t>Broadcasts</a:t>
            </a:r>
            <a:endParaRPr lang="nl-NL" sz="1100" dirty="0"/>
          </a:p>
        </p:txBody>
      </p: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Defining the </a:t>
            </a:r>
            <a:r>
              <a:rPr lang="en-US" dirty="0" err="1" smtClean="0"/>
              <a:t>config</a:t>
            </a:r>
            <a:r>
              <a:rPr lang="en-US" dirty="0" smtClean="0"/>
              <a:t> file</a:t>
            </a:r>
            <a:endParaRPr lang="nl-NL" dirty="0"/>
          </a:p>
        </p:txBody>
      </p:sp>
      <p:sp>
        <p:nvSpPr>
          <p:cNvPr id="5" name="Tijdelijke aanduiding voor inhoud 4"/>
          <p:cNvSpPr>
            <a:spLocks noGrp="1"/>
          </p:cNvSpPr>
          <p:nvPr>
            <p:ph idx="1"/>
          </p:nvPr>
        </p:nvSpPr>
        <p:spPr/>
        <p:txBody>
          <a:bodyPr/>
          <a:lstStyle/>
          <a:p>
            <a:r>
              <a:rPr lang="en-US" dirty="0" smtClean="0"/>
              <a:t>Nothing new, you can use the exact same </a:t>
            </a:r>
            <a:r>
              <a:rPr lang="en-US" dirty="0" err="1" smtClean="0"/>
              <a:t>config</a:t>
            </a:r>
            <a:r>
              <a:rPr lang="en-US" dirty="0" smtClean="0"/>
              <a:t> file for Scratch 1.4 as for Scratch 2.</a:t>
            </a:r>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62</a:t>
            </a:fld>
            <a:endParaRPr lang="nl-NL"/>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92500" lnSpcReduction="10000"/>
          </a:bodyPr>
          <a:lstStyle/>
          <a:p>
            <a:r>
              <a:rPr lang="en-US" dirty="0" smtClean="0"/>
              <a:t>Start Scratch           </a:t>
            </a:r>
            <a:r>
              <a:rPr lang="en-US" dirty="0" smtClean="0">
                <a:sym typeface="Wingdings" pitchFamily="2" charset="2"/>
              </a:rPr>
              <a:t> </a:t>
            </a:r>
            <a:r>
              <a:rPr lang="en-US" dirty="0" smtClean="0"/>
              <a:t>Programming </a:t>
            </a:r>
            <a:r>
              <a:rPr lang="en-US" dirty="0" smtClean="0">
                <a:sym typeface="Wingdings" pitchFamily="2" charset="2"/>
              </a:rPr>
              <a:t> Scratch</a:t>
            </a:r>
            <a:endParaRPr lang="en-US" dirty="0" smtClean="0"/>
          </a:p>
          <a:p>
            <a:r>
              <a:rPr lang="en-US" dirty="0" smtClean="0"/>
              <a:t>Enable remote connections (right click on </a:t>
            </a:r>
            <a:r>
              <a:rPr lang="en-US" i="1" dirty="0" smtClean="0"/>
              <a:t>sensor value</a:t>
            </a:r>
            <a:r>
              <a:rPr lang="en-US" dirty="0" smtClean="0"/>
              <a:t>)</a:t>
            </a:r>
          </a:p>
          <a:p>
            <a:r>
              <a:rPr lang="en-US" dirty="0" smtClean="0"/>
              <a:t>Create the variable </a:t>
            </a:r>
            <a:r>
              <a:rPr lang="en-US" i="1" dirty="0" err="1" smtClean="0"/>
              <a:t>BigRedLED</a:t>
            </a:r>
            <a:r>
              <a:rPr lang="en-US" dirty="0" smtClean="0"/>
              <a:t>, available to all sprites</a:t>
            </a:r>
          </a:p>
          <a:p>
            <a:r>
              <a:rPr lang="en-US" dirty="0" smtClean="0"/>
              <a:t>Make the variable visible (tick the box in front)</a:t>
            </a:r>
          </a:p>
          <a:p>
            <a:r>
              <a:rPr lang="en-US" dirty="0" smtClean="0"/>
              <a:t>Make the </a:t>
            </a:r>
            <a:r>
              <a:rPr lang="en-US" i="1" dirty="0" smtClean="0"/>
              <a:t>Button</a:t>
            </a:r>
            <a:r>
              <a:rPr lang="en-US" dirty="0" smtClean="0"/>
              <a:t> sensor visible</a:t>
            </a:r>
          </a:p>
          <a:p>
            <a:r>
              <a:rPr lang="en-US" dirty="0" smtClean="0"/>
              <a:t>Save the file on the desktop.</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63</a:t>
            </a:fld>
            <a:endParaRPr lang="nl-NL" dirty="0"/>
          </a:p>
        </p:txBody>
      </p:sp>
      <p:pic>
        <p:nvPicPr>
          <p:cNvPr id="4099" name="Picture 3" descr="\\NASHANSELMA2\weekendschool\screenshots\piandmore20170621Jun061498069482.jpg"/>
          <p:cNvPicPr>
            <a:picLocks noChangeAspect="1" noChangeArrowheads="1"/>
          </p:cNvPicPr>
          <p:nvPr/>
        </p:nvPicPr>
        <p:blipFill>
          <a:blip r:embed="rId3" cstate="print"/>
          <a:srcRect/>
          <a:stretch>
            <a:fillRect/>
          </a:stretch>
        </p:blipFill>
        <p:spPr bwMode="auto">
          <a:xfrm>
            <a:off x="5148064" y="987574"/>
            <a:ext cx="3219450" cy="762000"/>
          </a:xfrm>
          <a:prstGeom prst="rect">
            <a:avLst/>
          </a:prstGeom>
          <a:noFill/>
        </p:spPr>
      </p:pic>
      <p:pic>
        <p:nvPicPr>
          <p:cNvPr id="4101" name="Picture 5" descr="\\NASHANSELMA2\weekendschool\screenshots\piandmore20170621Jun061498069362.jpg"/>
          <p:cNvPicPr>
            <a:picLocks noChangeAspect="1" noChangeArrowheads="1"/>
          </p:cNvPicPr>
          <p:nvPr/>
        </p:nvPicPr>
        <p:blipFill>
          <a:blip r:embed="rId4" cstate="print"/>
          <a:srcRect b="14092"/>
          <a:stretch>
            <a:fillRect/>
          </a:stretch>
        </p:blipFill>
        <p:spPr bwMode="auto">
          <a:xfrm>
            <a:off x="6588224" y="4011910"/>
            <a:ext cx="1743075" cy="360040"/>
          </a:xfrm>
          <a:prstGeom prst="rect">
            <a:avLst/>
          </a:prstGeom>
          <a:noFill/>
        </p:spPr>
      </p:pic>
      <p:cxnSp>
        <p:nvCxnSpPr>
          <p:cNvPr id="11" name="Rechte verbindingslijn met pijl 10"/>
          <p:cNvCxnSpPr/>
          <p:nvPr/>
        </p:nvCxnSpPr>
        <p:spPr>
          <a:xfrm flipV="1">
            <a:off x="3851920" y="1563638"/>
            <a:ext cx="2160240"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flipV="1">
            <a:off x="3491880" y="2643758"/>
            <a:ext cx="2880320"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3563888" y="3507854"/>
            <a:ext cx="3672408" cy="7115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a:endCxn id="4101" idx="1"/>
          </p:cNvCxnSpPr>
          <p:nvPr/>
        </p:nvCxnSpPr>
        <p:spPr>
          <a:xfrm>
            <a:off x="4355976" y="3939902"/>
            <a:ext cx="2232248" cy="2520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103" name="Picture 7" descr="\\NASHANSELMA2\weekendschool\screenshots\piandmore20170621Jun061498069816.jpg"/>
          <p:cNvPicPr>
            <a:picLocks noChangeAspect="1" noChangeArrowheads="1"/>
          </p:cNvPicPr>
          <p:nvPr/>
        </p:nvPicPr>
        <p:blipFill>
          <a:blip r:embed="rId5" cstate="print"/>
          <a:srcRect/>
          <a:stretch>
            <a:fillRect/>
          </a:stretch>
        </p:blipFill>
        <p:spPr bwMode="auto">
          <a:xfrm>
            <a:off x="2123728" y="987574"/>
            <a:ext cx="452140" cy="395623"/>
          </a:xfrm>
          <a:prstGeom prst="rect">
            <a:avLst/>
          </a:prstGeom>
          <a:noFill/>
        </p:spPr>
      </p:pic>
      <p:cxnSp>
        <p:nvCxnSpPr>
          <p:cNvPr id="25" name="Rechte verbindingslijn met pijl 24"/>
          <p:cNvCxnSpPr/>
          <p:nvPr/>
        </p:nvCxnSpPr>
        <p:spPr>
          <a:xfrm flipV="1">
            <a:off x="4283968" y="2427734"/>
            <a:ext cx="208823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098" name="Picture 2" descr="Y:\PiAndMore10.5\Screenshots\2018-02-06__23-04-1517958259.jpg"/>
          <p:cNvPicPr>
            <a:picLocks noChangeAspect="1" noChangeArrowheads="1"/>
          </p:cNvPicPr>
          <p:nvPr/>
        </p:nvPicPr>
        <p:blipFill>
          <a:blip r:embed="rId6" cstate="print"/>
          <a:srcRect/>
          <a:stretch>
            <a:fillRect/>
          </a:stretch>
        </p:blipFill>
        <p:spPr bwMode="auto">
          <a:xfrm>
            <a:off x="7236296" y="3435846"/>
            <a:ext cx="914400" cy="266700"/>
          </a:xfrm>
          <a:prstGeom prst="rect">
            <a:avLst/>
          </a:prstGeom>
          <a:noFill/>
        </p:spPr>
      </p:pic>
      <p:pic>
        <p:nvPicPr>
          <p:cNvPr id="5" name="Picture 3" descr="Y:\PiAndMore10.5\Screenshots\2018-02-06__23-32-1517959929.jpg"/>
          <p:cNvPicPr>
            <a:picLocks noChangeAspect="1" noChangeArrowheads="1"/>
          </p:cNvPicPr>
          <p:nvPr/>
        </p:nvPicPr>
        <p:blipFill>
          <a:blip r:embed="rId7" cstate="print"/>
          <a:srcRect/>
          <a:stretch>
            <a:fillRect/>
          </a:stretch>
        </p:blipFill>
        <p:spPr bwMode="auto">
          <a:xfrm>
            <a:off x="6372200" y="1851670"/>
            <a:ext cx="2368529" cy="1404292"/>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Program in Scratch 1.4</a:t>
            </a:r>
            <a:endParaRPr lang="nl-NL" dirty="0"/>
          </a:p>
        </p:txBody>
      </p:sp>
      <p:sp>
        <p:nvSpPr>
          <p:cNvPr id="3" name="Tijdelijke aanduiding voor inhoud 2"/>
          <p:cNvSpPr>
            <a:spLocks noGrp="1"/>
          </p:cNvSpPr>
          <p:nvPr>
            <p:ph idx="1"/>
          </p:nvPr>
        </p:nvSpPr>
        <p:spPr>
          <a:xfrm>
            <a:off x="457200" y="1200151"/>
            <a:ext cx="4042792" cy="3394472"/>
          </a:xfrm>
        </p:spPr>
        <p:txBody>
          <a:bodyPr/>
          <a:lstStyle/>
          <a:p>
            <a:r>
              <a:rPr lang="en-US" dirty="0" smtClean="0"/>
              <a:t>Make this program in scratch which will let the Red LED </a:t>
            </a:r>
            <a:r>
              <a:rPr lang="en-US" dirty="0" err="1" smtClean="0"/>
              <a:t>lite</a:t>
            </a:r>
            <a:r>
              <a:rPr lang="en-US" dirty="0" smtClean="0"/>
              <a:t> up when the button is released.</a:t>
            </a:r>
          </a:p>
          <a:p>
            <a:r>
              <a:rPr lang="en-US" dirty="0" smtClean="0"/>
              <a:t>Test whether it works.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64</a:t>
            </a:fld>
            <a:endParaRPr lang="nl-NL" dirty="0"/>
          </a:p>
        </p:txBody>
      </p:sp>
      <p:pic>
        <p:nvPicPr>
          <p:cNvPr id="5" name="Picture 2" descr="Y:\PiAndMore10.5\Screenshots\2018-02-06__23-08-1517958532.jpg"/>
          <p:cNvPicPr>
            <a:picLocks noChangeAspect="1" noChangeArrowheads="1"/>
          </p:cNvPicPr>
          <p:nvPr/>
        </p:nvPicPr>
        <p:blipFill>
          <a:blip r:embed="rId3" cstate="print"/>
          <a:srcRect/>
          <a:stretch>
            <a:fillRect/>
          </a:stretch>
        </p:blipFill>
        <p:spPr bwMode="auto">
          <a:xfrm>
            <a:off x="5004048" y="1779662"/>
            <a:ext cx="2771775" cy="1114425"/>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Further …</a:t>
            </a:r>
            <a:endParaRPr lang="nl-NL" dirty="0"/>
          </a:p>
        </p:txBody>
      </p:sp>
      <p:sp>
        <p:nvSpPr>
          <p:cNvPr id="3" name="Tijdelijke aanduiding voor inhoud 2"/>
          <p:cNvSpPr>
            <a:spLocks noGrp="1"/>
          </p:cNvSpPr>
          <p:nvPr>
            <p:ph idx="1"/>
          </p:nvPr>
        </p:nvSpPr>
        <p:spPr/>
        <p:txBody>
          <a:bodyPr/>
          <a:lstStyle/>
          <a:p>
            <a:r>
              <a:rPr lang="en-US" dirty="0" smtClean="0"/>
              <a:t>You can now look at the Scratch 2 material earlier in the presentation.</a:t>
            </a:r>
          </a:p>
          <a:p>
            <a:r>
              <a:rPr lang="en-US" dirty="0" smtClean="0"/>
              <a:t>Try out adding the </a:t>
            </a:r>
            <a:r>
              <a:rPr lang="en-US" dirty="0" err="1" smtClean="0"/>
              <a:t>BigGreenLED</a:t>
            </a:r>
            <a:r>
              <a:rPr lang="en-US" dirty="0" smtClean="0"/>
              <a:t> and the same blocks to process it.</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65</a:t>
            </a:fld>
            <a:endParaRPr lang="nl-NL"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B</a:t>
            </a:r>
            <a:br>
              <a:rPr lang="en-US" dirty="0" smtClean="0"/>
            </a:br>
            <a:r>
              <a:rPr lang="en-US" dirty="0" smtClean="0"/>
              <a:t>Basic Electronics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66</a:t>
            </a:fld>
            <a:endParaRPr lang="nl-NL"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 be added</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67</a:t>
            </a:fld>
            <a:endParaRPr lang="nl-NL"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7544" y="1635646"/>
            <a:ext cx="8229600" cy="2081386"/>
          </a:xfrm>
        </p:spPr>
        <p:txBody>
          <a:bodyPr/>
          <a:lstStyle/>
          <a:p>
            <a:pPr algn="ctr"/>
            <a:r>
              <a:rPr lang="en-US" dirty="0" smtClean="0"/>
              <a:t>End of the </a:t>
            </a:r>
            <a:r>
              <a:rPr lang="en-US" b="1" dirty="0" smtClean="0"/>
              <a:t>beginners</a:t>
            </a:r>
            <a:r>
              <a:rPr lang="en-US" dirty="0" smtClean="0"/>
              <a:t>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68</a:t>
            </a:fld>
            <a:endParaRPr lang="nl-NL"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Example of what can be created with Scratch and </a:t>
            </a:r>
            <a:r>
              <a:rPr lang="en-US" dirty="0" err="1" smtClean="0"/>
              <a:t>scratchClient</a:t>
            </a:r>
            <a:endParaRPr lang="nl-NL" dirty="0"/>
          </a:p>
        </p:txBody>
      </p:sp>
      <p:sp>
        <p:nvSpPr>
          <p:cNvPr id="3" name="Tijdelijke aanduiding voor inhoud 2"/>
          <p:cNvSpPr>
            <a:spLocks noGrp="1"/>
          </p:cNvSpPr>
          <p:nvPr>
            <p:ph idx="1"/>
          </p:nvPr>
        </p:nvSpPr>
        <p:spPr/>
        <p:txBody>
          <a:bodyPr>
            <a:normAutofit/>
          </a:bodyPr>
          <a:lstStyle/>
          <a:p>
            <a:endParaRPr lang="nl-NL" dirty="0" smtClean="0">
              <a:hlinkClick r:id="rId3"/>
            </a:endParaRPr>
          </a:p>
          <a:p>
            <a:r>
              <a:rPr lang="nl-NL" dirty="0" smtClean="0">
                <a:hlinkClick r:id="rId3"/>
              </a:rPr>
              <a:t>https://www.youtube.com/watch?v=Qo1gnXNzhqE</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a:t>
            </a:fld>
            <a:endParaRPr lang="nl-N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Versions of Scratch</a:t>
            </a:r>
            <a:endParaRPr lang="nl-NL" dirty="0"/>
          </a:p>
        </p:txBody>
      </p:sp>
      <p:sp>
        <p:nvSpPr>
          <p:cNvPr id="3" name="Tijdelijke aanduiding voor inhoud 2"/>
          <p:cNvSpPr>
            <a:spLocks noGrp="1"/>
          </p:cNvSpPr>
          <p:nvPr>
            <p:ph idx="1"/>
          </p:nvPr>
        </p:nvSpPr>
        <p:spPr/>
        <p:txBody>
          <a:bodyPr/>
          <a:lstStyle/>
          <a:p>
            <a:r>
              <a:rPr lang="en-US" dirty="0" err="1" smtClean="0"/>
              <a:t>scratchClient</a:t>
            </a:r>
            <a:r>
              <a:rPr lang="en-US" dirty="0" smtClean="0"/>
              <a:t> can work with</a:t>
            </a:r>
          </a:p>
          <a:p>
            <a:pPr lvl="1"/>
            <a:r>
              <a:rPr lang="en-US" dirty="0" smtClean="0"/>
              <a:t>Scratch 1.4</a:t>
            </a:r>
          </a:p>
          <a:p>
            <a:pPr lvl="1"/>
            <a:r>
              <a:rPr lang="en-US" dirty="0" smtClean="0"/>
              <a:t>The (for Raspberry Pi) new Scratch 2</a:t>
            </a:r>
          </a:p>
          <a:p>
            <a:r>
              <a:rPr lang="en-US" dirty="0" smtClean="0"/>
              <a:t>This workshop is written for Scratch 2</a:t>
            </a:r>
          </a:p>
          <a:p>
            <a:pPr lvl="1"/>
            <a:r>
              <a:rPr lang="en-US" dirty="0" smtClean="0"/>
              <a:t>Scratch 2 on Raspberry Pi has some bugs, but we will work around it.</a:t>
            </a:r>
          </a:p>
          <a:p>
            <a:pPr lvl="1"/>
            <a:r>
              <a:rPr lang="en-US" dirty="0" smtClean="0"/>
              <a:t>If you want to see how to do it for Scratch 1.4, see the end of the presentation in Appendix A.</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a:t>
            </a:fld>
            <a:endParaRPr lang="nl-NL"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Only a few rules today</a:t>
            </a:r>
            <a:endParaRPr lang="nl-NL" dirty="0"/>
          </a:p>
        </p:txBody>
      </p:sp>
      <p:sp>
        <p:nvSpPr>
          <p:cNvPr id="3" name="Tijdelijke aanduiding voor inhoud 2"/>
          <p:cNvSpPr>
            <a:spLocks noGrp="1"/>
          </p:cNvSpPr>
          <p:nvPr>
            <p:ph idx="1"/>
          </p:nvPr>
        </p:nvSpPr>
        <p:spPr>
          <a:xfrm>
            <a:off x="457200" y="1059582"/>
            <a:ext cx="8229600" cy="3744416"/>
          </a:xfrm>
        </p:spPr>
        <p:txBody>
          <a:bodyPr>
            <a:normAutofit fontScale="85000" lnSpcReduction="10000"/>
          </a:bodyPr>
          <a:lstStyle/>
          <a:p>
            <a:r>
              <a:rPr lang="en-US" dirty="0" smtClean="0"/>
              <a:t>Always put a resistor in series with the components when indicated.</a:t>
            </a:r>
          </a:p>
          <a:p>
            <a:pPr lvl="1"/>
            <a:r>
              <a:rPr lang="en-US" dirty="0" smtClean="0"/>
              <a:t>If you think there is no need then please tell us and we will explain</a:t>
            </a:r>
            <a:br>
              <a:rPr lang="en-US" dirty="0" smtClean="0"/>
            </a:br>
            <a:r>
              <a:rPr lang="en-US" dirty="0" smtClean="0"/>
              <a:t>what the reason is.</a:t>
            </a:r>
          </a:p>
          <a:p>
            <a:r>
              <a:rPr lang="en-US" dirty="0" smtClean="0"/>
              <a:t>When changing the wiring</a:t>
            </a:r>
          </a:p>
          <a:p>
            <a:pPr marL="711200" lvl="1" indent="-457200">
              <a:buFont typeface="+mj-lt"/>
              <a:buAutoNum type="arabicPeriod"/>
            </a:pPr>
            <a:r>
              <a:rPr lang="en-US" dirty="0" smtClean="0"/>
              <a:t>Detach the USB cable from the </a:t>
            </a:r>
            <a:r>
              <a:rPr lang="en-US" dirty="0" err="1" smtClean="0"/>
              <a:t>Arduino</a:t>
            </a:r>
            <a:r>
              <a:rPr lang="en-US" dirty="0" smtClean="0"/>
              <a:t> </a:t>
            </a:r>
            <a:r>
              <a:rPr lang="en-US" dirty="0" err="1" smtClean="0"/>
              <a:t>Nano</a:t>
            </a:r>
            <a:endParaRPr lang="en-US" dirty="0" smtClean="0"/>
          </a:p>
          <a:p>
            <a:pPr marL="711200" lvl="1" indent="-457200">
              <a:buFont typeface="+mj-lt"/>
              <a:buAutoNum type="arabicPeriod"/>
            </a:pPr>
            <a:r>
              <a:rPr lang="en-US" dirty="0" smtClean="0"/>
              <a:t>Switch off the 9V power</a:t>
            </a:r>
          </a:p>
          <a:p>
            <a:pPr marL="711200" lvl="1" indent="-457200">
              <a:buFont typeface="+mj-lt"/>
              <a:buAutoNum type="arabicPeriod"/>
            </a:pPr>
            <a:r>
              <a:rPr lang="en-US" dirty="0" smtClean="0"/>
              <a:t>Check, double check and check again whether the wiring is correct. </a:t>
            </a:r>
            <a:br>
              <a:rPr lang="en-US" dirty="0" smtClean="0"/>
            </a:br>
            <a:r>
              <a:rPr lang="en-US" dirty="0" smtClean="0"/>
              <a:t>You may blow up components when wiring wrongly!</a:t>
            </a:r>
          </a:p>
          <a:p>
            <a:pPr marL="711200" lvl="1" indent="-457200">
              <a:buFont typeface="+mj-lt"/>
              <a:buAutoNum type="arabicPeriod"/>
            </a:pPr>
            <a:r>
              <a:rPr lang="en-US" dirty="0" smtClean="0"/>
              <a:t>Make sure that you </a:t>
            </a:r>
            <a:r>
              <a:rPr lang="en-US" b="1" i="1" dirty="0" smtClean="0"/>
              <a:t>both</a:t>
            </a:r>
            <a:r>
              <a:rPr lang="en-US" dirty="0" smtClean="0"/>
              <a:t> (4 eyes principle) are convinced the wiring is OK </a:t>
            </a:r>
            <a:br>
              <a:rPr lang="en-US" dirty="0" smtClean="0"/>
            </a:br>
            <a:r>
              <a:rPr lang="en-US" dirty="0" smtClean="0"/>
              <a:t>before reconnecting and turning on power again.</a:t>
            </a:r>
          </a:p>
          <a:p>
            <a:pPr marL="711200" lvl="1" indent="-457200">
              <a:buFont typeface="+mj-lt"/>
              <a:buAutoNum type="arabicPeriod"/>
            </a:pPr>
            <a:r>
              <a:rPr lang="en-US" dirty="0" smtClean="0"/>
              <a:t>After changing a </a:t>
            </a:r>
            <a:r>
              <a:rPr lang="en-US" dirty="0" err="1" smtClean="0"/>
              <a:t>config</a:t>
            </a:r>
            <a:r>
              <a:rPr lang="en-US" dirty="0" smtClean="0"/>
              <a:t> file: restart </a:t>
            </a:r>
            <a:r>
              <a:rPr lang="en-US" dirty="0" err="1" smtClean="0"/>
              <a:t>scratchClient</a:t>
            </a:r>
            <a:endParaRPr lang="en-US" dirty="0" smtClean="0"/>
          </a:p>
          <a:p>
            <a:r>
              <a:rPr lang="en-US" dirty="0" smtClean="0"/>
              <a:t>If something breaks down or gets damaged: we have some spare material</a:t>
            </a:r>
          </a:p>
          <a:p>
            <a:pPr lvl="1"/>
            <a:r>
              <a:rPr lang="en-US" dirty="0" smtClean="0"/>
              <a:t>Do </a:t>
            </a:r>
            <a:r>
              <a:rPr lang="en-US" b="1" i="1" dirty="0" smtClean="0"/>
              <a:t>not</a:t>
            </a:r>
            <a:r>
              <a:rPr lang="en-US" dirty="0" smtClean="0"/>
              <a:t> put anything that is broken back into the box please.</a:t>
            </a:r>
          </a:p>
        </p:txBody>
      </p:sp>
      <p:pic>
        <p:nvPicPr>
          <p:cNvPr id="4099" name="Picture 3" descr="C:\Users\M5810video\Documents\Weekendschool\Github\Weekendschool-PiAndMore\PiAndMore\Part-1--Breadboard\resistor.png"/>
          <p:cNvPicPr>
            <a:picLocks noChangeAspect="1" noChangeArrowheads="1"/>
          </p:cNvPicPr>
          <p:nvPr/>
        </p:nvPicPr>
        <p:blipFill>
          <a:blip r:embed="rId3" cstate="print"/>
          <a:srcRect/>
          <a:stretch>
            <a:fillRect/>
          </a:stretch>
        </p:blipFill>
        <p:spPr bwMode="auto">
          <a:xfrm>
            <a:off x="7812360" y="1131590"/>
            <a:ext cx="803598" cy="803598"/>
          </a:xfrm>
          <a:prstGeom prst="rect">
            <a:avLst/>
          </a:prstGeom>
          <a:noFill/>
        </p:spPr>
      </p:pic>
      <p:pic>
        <p:nvPicPr>
          <p:cNvPr id="4100" name="Picture 4" descr="C:\Users\M5810video\Documents\Weekendschool\Github\Weekendschool-PiAndMore\PiAndMore\Part-1--Breadboard\usb-micro-kabel-1_8-meter.jpg"/>
          <p:cNvPicPr>
            <a:picLocks noChangeAspect="1" noChangeArrowheads="1"/>
          </p:cNvPicPr>
          <p:nvPr/>
        </p:nvPicPr>
        <p:blipFill>
          <a:blip r:embed="rId4" cstate="print"/>
          <a:srcRect l="16340" t="61455" r="46701"/>
          <a:stretch>
            <a:fillRect/>
          </a:stretch>
        </p:blipFill>
        <p:spPr bwMode="auto">
          <a:xfrm>
            <a:off x="5508104" y="2283718"/>
            <a:ext cx="430051" cy="288032"/>
          </a:xfrm>
          <a:prstGeom prst="rect">
            <a:avLst/>
          </a:prstGeom>
          <a:noFill/>
        </p:spPr>
      </p:pic>
      <p:pic>
        <p:nvPicPr>
          <p:cNvPr id="4101" name="Picture 5" descr="C:\Users\M5810video\Documents\Weekendschool\Github\Weekendschool-PiAndMore\PiAndMore\Part-1--Breadboard\theorist_small.jpg"/>
          <p:cNvPicPr>
            <a:picLocks noChangeAspect="1" noChangeArrowheads="1"/>
          </p:cNvPicPr>
          <p:nvPr/>
        </p:nvPicPr>
        <p:blipFill>
          <a:blip r:embed="rId5" cstate="print"/>
          <a:srcRect/>
          <a:stretch>
            <a:fillRect/>
          </a:stretch>
        </p:blipFill>
        <p:spPr bwMode="auto">
          <a:xfrm>
            <a:off x="7812360" y="3075806"/>
            <a:ext cx="864096" cy="1120988"/>
          </a:xfrm>
          <a:prstGeom prst="rect">
            <a:avLst/>
          </a:prstGeom>
          <a:noFill/>
        </p:spPr>
      </p:pic>
      <p:pic>
        <p:nvPicPr>
          <p:cNvPr id="4103" name="Picture 7"/>
          <p:cNvPicPr>
            <a:picLocks noChangeAspect="1" noChangeArrowheads="1"/>
          </p:cNvPicPr>
          <p:nvPr/>
        </p:nvPicPr>
        <p:blipFill>
          <a:blip r:embed="rId6" cstate="print"/>
          <a:srcRect/>
          <a:stretch>
            <a:fillRect/>
          </a:stretch>
        </p:blipFill>
        <p:spPr bwMode="auto">
          <a:xfrm>
            <a:off x="3707904" y="2499742"/>
            <a:ext cx="505220" cy="267469"/>
          </a:xfrm>
          <a:prstGeom prst="rect">
            <a:avLst/>
          </a:prstGeom>
          <a:noFill/>
          <a:ln w="9525">
            <a:noFill/>
            <a:miter lim="800000"/>
            <a:headEnd/>
            <a:tailEnd/>
          </a:ln>
        </p:spPr>
      </p:pic>
      <p:sp>
        <p:nvSpPr>
          <p:cNvPr id="9" name="Tijdelijke aanduiding voor dianummer 8"/>
          <p:cNvSpPr>
            <a:spLocks noGrp="1"/>
          </p:cNvSpPr>
          <p:nvPr>
            <p:ph type="sldNum" sz="quarter" idx="12"/>
          </p:nvPr>
        </p:nvSpPr>
        <p:spPr/>
        <p:txBody>
          <a:bodyPr/>
          <a:lstStyle/>
          <a:p>
            <a:fld id="{6802DAD7-DC19-4A9E-93C3-E71314786426}" type="slidenum">
              <a:rPr lang="nl-NL" smtClean="0"/>
              <a:pPr/>
              <a:t>9</a:t>
            </a:fld>
            <a:endParaRPr lang="nl-NL" dirty="0"/>
          </a:p>
        </p:txBody>
      </p:sp>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18996</TotalTime>
  <Words>3560</Words>
  <Application>Microsoft Office PowerPoint</Application>
  <PresentationFormat>Diavoorstelling (16:9)</PresentationFormat>
  <Paragraphs>551</Paragraphs>
  <Slides>68</Slides>
  <Notes>56</Notes>
  <HiddenSlides>0</HiddenSlides>
  <MMClips>0</MMClips>
  <ScaleCrop>false</ScaleCrop>
  <HeadingPairs>
    <vt:vector size="4" baseType="variant">
      <vt:variant>
        <vt:lpstr>Thema</vt:lpstr>
      </vt:variant>
      <vt:variant>
        <vt:i4>1</vt:i4>
      </vt:variant>
      <vt:variant>
        <vt:lpstr>Diatitels</vt:lpstr>
      </vt:variant>
      <vt:variant>
        <vt:i4>68</vt:i4>
      </vt:variant>
    </vt:vector>
  </HeadingPairs>
  <TitlesOfParts>
    <vt:vector size="69" baseType="lpstr">
      <vt:lpstr>Office-thema</vt:lpstr>
      <vt:lpstr>Physical computing from Scratch using scratchClient – Beginners  Control servos, LEDs and more from Scratch using RPi, Arduino, scratchClient</vt:lpstr>
      <vt:lpstr>Part 1: Introduction</vt:lpstr>
      <vt:lpstr>When you look at this at home … </vt:lpstr>
      <vt:lpstr>Workshop organisation</vt:lpstr>
      <vt:lpstr>Objectives</vt:lpstr>
      <vt:lpstr>Non-objective</vt:lpstr>
      <vt:lpstr>Example of what can be created with Scratch and scratchClient</vt:lpstr>
      <vt:lpstr>Versions of Scratch</vt:lpstr>
      <vt:lpstr>Only a few rules today</vt:lpstr>
      <vt:lpstr>The setup</vt:lpstr>
      <vt:lpstr>Choose what you want to do</vt:lpstr>
      <vt:lpstr>Part 2: Getting to know the components</vt:lpstr>
      <vt:lpstr>Breadboard</vt:lpstr>
      <vt:lpstr>Looking at the Arduino Nano extension board</vt:lpstr>
      <vt:lpstr>What the final board looks like …</vt:lpstr>
      <vt:lpstr>… at the end of the intermediate level …</vt:lpstr>
      <vt:lpstr>… and at the end of the advanced level</vt:lpstr>
      <vt:lpstr>Part 3: Loading the sketch in the Arduino (optional)</vt:lpstr>
      <vt:lpstr>Preparing for programming the Arduino Nano</vt:lpstr>
      <vt:lpstr>Uploading scratchClient to the Arduino</vt:lpstr>
      <vt:lpstr>Part 4: Defining the configuration</vt:lpstr>
      <vt:lpstr>Starting the config tool</vt:lpstr>
      <vt:lpstr>Define the first config file</vt:lpstr>
      <vt:lpstr>Save the config file</vt:lpstr>
      <vt:lpstr>Part 5: Wiring the board and run the first setup</vt:lpstr>
      <vt:lpstr>Put the board in front of you in this way</vt:lpstr>
      <vt:lpstr>Use short wires and use the indicated  holes</vt:lpstr>
      <vt:lpstr>Connect the power wires</vt:lpstr>
      <vt:lpstr>Insert the red LED and button</vt:lpstr>
      <vt:lpstr>Why putting a resistor in series with the LED?</vt:lpstr>
      <vt:lpstr>What does Arduino need on a Digital Input pin?</vt:lpstr>
      <vt:lpstr>Producing a LOW value</vt:lpstr>
      <vt:lpstr>Producing a HIGH value</vt:lpstr>
      <vt:lpstr>Producing a HIGH value without external resistor</vt:lpstr>
      <vt:lpstr>Danger when misconfiguring</vt:lpstr>
      <vt:lpstr>Resistor in series to prevent damage in case of misconfiguration</vt:lpstr>
      <vt:lpstr>Check / double check</vt:lpstr>
      <vt:lpstr>Bringing things together</vt:lpstr>
      <vt:lpstr>Start Scratch 2</vt:lpstr>
      <vt:lpstr>Start Scratch 2 and get scratchClient blocks</vt:lpstr>
      <vt:lpstr>Create the Scratch program</vt:lpstr>
      <vt:lpstr>Does it work? (see next slide for help)</vt:lpstr>
      <vt:lpstr>You can monitor the values that are exchanged</vt:lpstr>
      <vt:lpstr>Change the program</vt:lpstr>
      <vt:lpstr>What if it does not work?</vt:lpstr>
      <vt:lpstr>One reminder …</vt:lpstr>
      <vt:lpstr>Part 6: Adding the Big Green LED</vt:lpstr>
      <vt:lpstr>Adding the green LED</vt:lpstr>
      <vt:lpstr>Check and reconnect</vt:lpstr>
      <vt:lpstr>Update the config file and restart scratchClient</vt:lpstr>
      <vt:lpstr>Update Scratch</vt:lpstr>
      <vt:lpstr>This is the end of the beginners level</vt:lpstr>
      <vt:lpstr>Overview of next levels</vt:lpstr>
      <vt:lpstr>Part 10: Take your work home</vt:lpstr>
      <vt:lpstr>Do you want to take your work home?</vt:lpstr>
      <vt:lpstr>Part 11: Summary &amp; take aways</vt:lpstr>
      <vt:lpstr>Takeaways of the beginners workshop</vt:lpstr>
      <vt:lpstr>Part 12: Clean up / teardown</vt:lpstr>
      <vt:lpstr>If your scratchClient day ends here …</vt:lpstr>
      <vt:lpstr>Appendix A When using Scratch 1.4</vt:lpstr>
      <vt:lpstr>The setup</vt:lpstr>
      <vt:lpstr>Defining the config file</vt:lpstr>
      <vt:lpstr>Create the Scratch program</vt:lpstr>
      <vt:lpstr>Program in Scratch 1.4</vt:lpstr>
      <vt:lpstr>Further …</vt:lpstr>
      <vt:lpstr>Appendix B Basic Electronics</vt:lpstr>
      <vt:lpstr>To be added</vt:lpstr>
      <vt:lpstr>End of the beginners workshop</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Hans de Jong</dc:creator>
  <cp:lastModifiedBy>Hans de Jong</cp:lastModifiedBy>
  <cp:revision>576</cp:revision>
  <dcterms:created xsi:type="dcterms:W3CDTF">2016-12-25T05:55:15Z</dcterms:created>
  <dcterms:modified xsi:type="dcterms:W3CDTF">2018-02-22T23:27:17Z</dcterms:modified>
</cp:coreProperties>
</file>